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9" r:id="rId5"/>
    <p:sldId id="267" r:id="rId6"/>
    <p:sldId id="270" r:id="rId7"/>
    <p:sldId id="259" r:id="rId8"/>
    <p:sldId id="271" r:id="rId9"/>
    <p:sldId id="272" r:id="rId10"/>
    <p:sldId id="260" r:id="rId11"/>
    <p:sldId id="261" r:id="rId12"/>
    <p:sldId id="273" r:id="rId13"/>
    <p:sldId id="262" r:id="rId14"/>
    <p:sldId id="268" r:id="rId15"/>
    <p:sldId id="274" r:id="rId16"/>
    <p:sldId id="26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8F2F2D1-DD74-4FF2-9099-275B434FC08E}" v="28" dt="2025-03-12T01:40:52.53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1" d="100"/>
          <a:sy n="61" d="100"/>
        </p:scale>
        <p:origin x="844" y="26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ECBBD8-51F6-46DD-839E-D922F80ACD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076C0A1-FAF7-4D25-B31B-98A3CA15B3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9026597-6C75-4CF7-9762-A5B4F3208894}"/>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5" name="Footer Placeholder 4">
            <a:extLst>
              <a:ext uri="{FF2B5EF4-FFF2-40B4-BE49-F238E27FC236}">
                <a16:creationId xmlns:a16="http://schemas.microsoft.com/office/drawing/2014/main" id="{349E9F03-E3E2-4F1E-8643-FDCE77D013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946A2B9-6D90-47C2-8172-E611A741ACAC}"/>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1216104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3CB45-9D5C-445A-8FEE-137BA8EE636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B4A7E94-BB79-4E12-8454-55CB3DA2CC1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215F16-4899-403D-ADE3-F32CEB7F68CC}"/>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5" name="Footer Placeholder 4">
            <a:extLst>
              <a:ext uri="{FF2B5EF4-FFF2-40B4-BE49-F238E27FC236}">
                <a16:creationId xmlns:a16="http://schemas.microsoft.com/office/drawing/2014/main" id="{5444395F-C62F-4A25-8410-8692B2E684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41AA661-795F-4B7D-A381-5269A87B7A32}"/>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20305201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2EFD1-736B-4359-AFF1-ACF9986D07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39890BD-1137-40B1-BCAA-462CE094B5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09758C-A014-4981-827A-EA85476859F2}"/>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5" name="Footer Placeholder 4">
            <a:extLst>
              <a:ext uri="{FF2B5EF4-FFF2-40B4-BE49-F238E27FC236}">
                <a16:creationId xmlns:a16="http://schemas.microsoft.com/office/drawing/2014/main" id="{3400A419-457F-4898-AE8D-0C07944A50E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6C198-A283-4804-9C5D-80AB2AC14283}"/>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1354807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F0126-5DC6-4DF8-B131-B32CFB45065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55250ED-C749-4628-A674-D046FC6DABC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5C52727-1E02-48E7-AAB1-B56996E6565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70EDD3D-F57E-4215-B82D-7DA784EB01DB}"/>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6" name="Footer Placeholder 5">
            <a:extLst>
              <a:ext uri="{FF2B5EF4-FFF2-40B4-BE49-F238E27FC236}">
                <a16:creationId xmlns:a16="http://schemas.microsoft.com/office/drawing/2014/main" id="{A8BD385D-E285-42E2-8B05-4B3AFC72F1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6D27D70-EDA4-47F6-AF94-7A2F5B351AF6}"/>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23412180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27ADF-B64A-41B4-9A6D-DF5B01C46C2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5A7025B-3644-4E37-A846-65C2116AC5A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3E0596B-E67A-46FD-9DA0-FDF3DFB2A4D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59850BD-9E23-47BF-B1EB-2E81E7C5287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B8B0A5-8D61-40B2-A89E-EC3386753A9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09397B2-902B-419C-9E19-48ECBD665CCD}"/>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8" name="Footer Placeholder 7">
            <a:extLst>
              <a:ext uri="{FF2B5EF4-FFF2-40B4-BE49-F238E27FC236}">
                <a16:creationId xmlns:a16="http://schemas.microsoft.com/office/drawing/2014/main" id="{40C153D3-71CF-462F-B687-2754B48B241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7755912-E41F-4969-92F7-C4CB8B5B0D7E}"/>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2818436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72112B-3447-4F20-BF87-1D31267E2FD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EC8BBCD-A548-40C6-9078-C02CAC3A13B0}"/>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4" name="Footer Placeholder 3">
            <a:extLst>
              <a:ext uri="{FF2B5EF4-FFF2-40B4-BE49-F238E27FC236}">
                <a16:creationId xmlns:a16="http://schemas.microsoft.com/office/drawing/2014/main" id="{392AE0F1-BCB4-4983-A33B-001F8542CA8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EE5BD8B-75D0-4650-A8BD-082CF91AAD8C}"/>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3412566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A301D80-D996-4E63-9934-440E5011E214}"/>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3" name="Footer Placeholder 2">
            <a:extLst>
              <a:ext uri="{FF2B5EF4-FFF2-40B4-BE49-F238E27FC236}">
                <a16:creationId xmlns:a16="http://schemas.microsoft.com/office/drawing/2014/main" id="{C4378E8D-BD96-44EE-A0F7-910E8207666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B2CE352-42BD-4C9F-A9F2-7B1CC7C71607}"/>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1941724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CDCA0-5878-4B32-A41E-BB1D4958F43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CC1C09E-7367-403F-AAAD-23AF3913967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FC40E24-4E5E-4ECB-B15C-156545D29F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BFC9B9-3F5E-48E1-A49B-CB7DDFA6D2B9}"/>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6" name="Footer Placeholder 5">
            <a:extLst>
              <a:ext uri="{FF2B5EF4-FFF2-40B4-BE49-F238E27FC236}">
                <a16:creationId xmlns:a16="http://schemas.microsoft.com/office/drawing/2014/main" id="{73610A6E-0F05-49AB-860D-354FE52D53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F77BDE3-8483-43CD-8E05-8F24B8AF93DE}"/>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372165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2708C-A0DD-4B60-9EBD-9EC500C3CD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97D1459-703B-4A7A-95A1-B37470BE1C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870110C-029C-44BA-8CD0-014420A1C3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EF591DB-FBC4-45C0-A1CF-6A94D2CA04D0}"/>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6" name="Footer Placeholder 5">
            <a:extLst>
              <a:ext uri="{FF2B5EF4-FFF2-40B4-BE49-F238E27FC236}">
                <a16:creationId xmlns:a16="http://schemas.microsoft.com/office/drawing/2014/main" id="{E4050AF6-58FE-4E04-BF5C-C03E5BBDF83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B16599D-08C7-49A4-88EC-393BCCD19ABB}"/>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3550830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7CAFA-014F-4E29-B633-2142A823408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AEEFF0C-8075-4E2D-8555-64040152DA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EEF388-6293-4658-945E-B22085374D99}"/>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5" name="Footer Placeholder 4">
            <a:extLst>
              <a:ext uri="{FF2B5EF4-FFF2-40B4-BE49-F238E27FC236}">
                <a16:creationId xmlns:a16="http://schemas.microsoft.com/office/drawing/2014/main" id="{DB5B46A4-63AF-45A8-B407-AC606848D1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EC1BE-7598-4C81-AED5-D40438C0E77C}"/>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41802683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A113A08-47D7-4FFB-888B-86D9A238C34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D405152-194D-4D57-8394-56EE32C64F9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DF421-BF20-4836-A187-7DD71A50956F}"/>
              </a:ext>
            </a:extLst>
          </p:cNvPr>
          <p:cNvSpPr>
            <a:spLocks noGrp="1"/>
          </p:cNvSpPr>
          <p:nvPr>
            <p:ph type="dt" sz="half" idx="10"/>
          </p:nvPr>
        </p:nvSpPr>
        <p:spPr/>
        <p:txBody>
          <a:bodyPr/>
          <a:lstStyle/>
          <a:p>
            <a:fld id="{76F531EB-6243-4778-82B2-5784012FF92C}" type="datetimeFigureOut">
              <a:rPr lang="en-US" smtClean="0"/>
              <a:t>3/11/2025</a:t>
            </a:fld>
            <a:endParaRPr lang="en-US"/>
          </a:p>
        </p:txBody>
      </p:sp>
      <p:sp>
        <p:nvSpPr>
          <p:cNvPr id="5" name="Footer Placeholder 4">
            <a:extLst>
              <a:ext uri="{FF2B5EF4-FFF2-40B4-BE49-F238E27FC236}">
                <a16:creationId xmlns:a16="http://schemas.microsoft.com/office/drawing/2014/main" id="{DF8E3244-EABA-4BD4-8988-A54779396D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8E0862-2A1D-4A51-B994-B1523325B621}"/>
              </a:ext>
            </a:extLst>
          </p:cNvPr>
          <p:cNvSpPr>
            <a:spLocks noGrp="1"/>
          </p:cNvSpPr>
          <p:nvPr>
            <p:ph type="sldNum" sz="quarter" idx="12"/>
          </p:nvPr>
        </p:nvSpPr>
        <p:spPr/>
        <p:txBody>
          <a:bodyPr/>
          <a:lstStyle/>
          <a:p>
            <a:fld id="{3D26AB32-AD6E-4F2C-84A2-67F75C2069B8}" type="slidenum">
              <a:rPr lang="en-US" smtClean="0"/>
              <a:t>‹#›</a:t>
            </a:fld>
            <a:endParaRPr lang="en-US"/>
          </a:p>
        </p:txBody>
      </p:sp>
    </p:spTree>
    <p:extLst>
      <p:ext uri="{BB962C8B-B14F-4D97-AF65-F5344CB8AC3E}">
        <p14:creationId xmlns:p14="http://schemas.microsoft.com/office/powerpoint/2010/main" val="2560414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DE7681-7199-41B9-9A23-D57DBAFDC5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05656B3-1FB3-4FB9-B82C-996E129A14A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169F29-8542-46DE-841F-A88CBF06E6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F531EB-6243-4778-82B2-5784012FF92C}" type="datetimeFigureOut">
              <a:rPr lang="en-US" smtClean="0"/>
              <a:t>3/11/2025</a:t>
            </a:fld>
            <a:endParaRPr lang="en-US"/>
          </a:p>
        </p:txBody>
      </p:sp>
      <p:sp>
        <p:nvSpPr>
          <p:cNvPr id="5" name="Footer Placeholder 4">
            <a:extLst>
              <a:ext uri="{FF2B5EF4-FFF2-40B4-BE49-F238E27FC236}">
                <a16:creationId xmlns:a16="http://schemas.microsoft.com/office/drawing/2014/main" id="{2F9DCA97-B2F0-4DD0-898C-329AA5866B1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30B4256-8C61-4D2E-B2BD-3ACC5B59B39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26AB32-AD6E-4F2C-84A2-67F75C2069B8}" type="slidenum">
              <a:rPr lang="en-US" smtClean="0"/>
              <a:t>‹#›</a:t>
            </a:fld>
            <a:endParaRPr lang="en-US"/>
          </a:p>
        </p:txBody>
      </p:sp>
    </p:spTree>
    <p:extLst>
      <p:ext uri="{BB962C8B-B14F-4D97-AF65-F5344CB8AC3E}">
        <p14:creationId xmlns:p14="http://schemas.microsoft.com/office/powerpoint/2010/main" val="25947611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recoveringengineer.com/category/resolving-conflict/problem-solving/" TargetMode="External"/><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4.xml"/><Relationship Id="rId5" Type="http://schemas.openxmlformats.org/officeDocument/2006/relationships/image" Target="../media/image7.JPG"/><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jpeg"/><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4.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1.jpeg"/><Relationship Id="rId1" Type="http://schemas.openxmlformats.org/officeDocument/2006/relationships/slideLayout" Target="../slideLayouts/slideLayout4.xml"/><Relationship Id="rId5" Type="http://schemas.openxmlformats.org/officeDocument/2006/relationships/image" Target="../media/image18.JPG"/><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4.xml"/><Relationship Id="rId6" Type="http://schemas.openxmlformats.org/officeDocument/2006/relationships/image" Target="../media/image23.JPG"/><Relationship Id="rId5" Type="http://schemas.openxmlformats.org/officeDocument/2006/relationships/image" Target="../media/image22.JPG"/><Relationship Id="rId4"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5.JPG"/></Relationships>
</file>

<file path=ppt/slides/_rels/slide15.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pexels.com/photo/bright-celebrate-celebration-city-513694/" TargetMode="External"/><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59000"/>
            <a:lum/>
            <a:extLst>
              <a:ext uri="{837473B0-CC2E-450A-ABE3-18F120FF3D39}">
                <a1611:picAttrSrcUrl xmlns:a1611="http://schemas.microsoft.com/office/drawing/2016/11/main" r:id="rId3"/>
              </a:ext>
            </a:extLst>
          </a:blip>
          <a:srcRect/>
          <a:stretch>
            <a:fillRect t="-39000" b="-3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26058-BE33-41F3-B3F3-95D1859356B7}"/>
              </a:ext>
            </a:extLst>
          </p:cNvPr>
          <p:cNvSpPr>
            <a:spLocks noGrp="1"/>
          </p:cNvSpPr>
          <p:nvPr>
            <p:ph type="ctrTitle"/>
          </p:nvPr>
        </p:nvSpPr>
        <p:spPr/>
        <p:txBody>
          <a:bodyPr/>
          <a:lstStyle/>
          <a:p>
            <a:r>
              <a:rPr lang="en-US" b="1" dirty="0">
                <a:latin typeface="Britannic Bold" panose="020B0903060703020204" pitchFamily="34" charset="0"/>
                <a:cs typeface="Aldhabi" panose="020B0604020202020204" pitchFamily="2" charset="-78"/>
              </a:rPr>
              <a:t>So That’s What They’re Looking for…</a:t>
            </a:r>
          </a:p>
        </p:txBody>
      </p:sp>
      <p:sp>
        <p:nvSpPr>
          <p:cNvPr id="3" name="Subtitle 2">
            <a:extLst>
              <a:ext uri="{FF2B5EF4-FFF2-40B4-BE49-F238E27FC236}">
                <a16:creationId xmlns:a16="http://schemas.microsoft.com/office/drawing/2014/main" id="{71E73585-BA8D-48E1-B205-1FC6973DDC1F}"/>
              </a:ext>
            </a:extLst>
          </p:cNvPr>
          <p:cNvSpPr>
            <a:spLocks noGrp="1"/>
          </p:cNvSpPr>
          <p:nvPr>
            <p:ph type="subTitle" idx="1"/>
          </p:nvPr>
        </p:nvSpPr>
        <p:spPr>
          <a:xfrm>
            <a:off x="3023117" y="3509963"/>
            <a:ext cx="9044473" cy="2949560"/>
          </a:xfrm>
        </p:spPr>
        <p:txBody>
          <a:bodyPr>
            <a:normAutofit/>
          </a:bodyPr>
          <a:lstStyle/>
          <a:p>
            <a:r>
              <a:rPr lang="en-US" sz="4000" b="1" i="1" dirty="0">
                <a:solidFill>
                  <a:srgbClr val="FF0000"/>
                </a:solidFill>
              </a:rPr>
              <a:t>Recent Life Safety Items</a:t>
            </a:r>
          </a:p>
          <a:p>
            <a:endParaRPr lang="en-US" sz="4000" b="1" i="1" dirty="0">
              <a:solidFill>
                <a:srgbClr val="FF0000"/>
              </a:solidFill>
            </a:endParaRPr>
          </a:p>
          <a:p>
            <a:endParaRPr lang="en-US" sz="4000" b="1" i="1" dirty="0">
              <a:solidFill>
                <a:srgbClr val="FF0000"/>
              </a:solidFill>
            </a:endParaRPr>
          </a:p>
          <a:p>
            <a:r>
              <a:rPr lang="en-US" sz="3200" b="1" i="1" dirty="0"/>
              <a:t>Presenter: John F. Kerney</a:t>
            </a:r>
          </a:p>
          <a:p>
            <a:endParaRPr lang="en-US" sz="3200" b="1" i="1" dirty="0"/>
          </a:p>
        </p:txBody>
      </p:sp>
    </p:spTree>
    <p:extLst>
      <p:ext uri="{BB962C8B-B14F-4D97-AF65-F5344CB8AC3E}">
        <p14:creationId xmlns:p14="http://schemas.microsoft.com/office/powerpoint/2010/main" val="35134599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alphaModFix amt="59000"/>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EB0F4-6DAF-4EBE-B229-302AF3D1E87B}"/>
              </a:ext>
            </a:extLst>
          </p:cNvPr>
          <p:cNvSpPr>
            <a:spLocks noGrp="1"/>
          </p:cNvSpPr>
          <p:nvPr>
            <p:ph type="title"/>
          </p:nvPr>
        </p:nvSpPr>
        <p:spPr>
          <a:xfrm>
            <a:off x="838200" y="390292"/>
            <a:ext cx="10515600" cy="1325563"/>
          </a:xfrm>
        </p:spPr>
        <p:txBody>
          <a:bodyPr/>
          <a:lstStyle/>
          <a:p>
            <a:r>
              <a:rPr lang="en-US" dirty="0">
                <a:latin typeface="Britannic Bold" panose="020B0903060703020204" pitchFamily="34" charset="0"/>
              </a:rPr>
              <a:t>Agenda  </a:t>
            </a:r>
          </a:p>
        </p:txBody>
      </p:sp>
      <p:sp useBgFill="1">
        <p:nvSpPr>
          <p:cNvPr id="3" name="Content Placeholder 2">
            <a:extLst>
              <a:ext uri="{FF2B5EF4-FFF2-40B4-BE49-F238E27FC236}">
                <a16:creationId xmlns:a16="http://schemas.microsoft.com/office/drawing/2014/main" id="{1ECF7456-DF70-4F2F-807E-551C2BEF999C}"/>
              </a:ext>
            </a:extLst>
          </p:cNvPr>
          <p:cNvSpPr>
            <a:spLocks noGrp="1"/>
          </p:cNvSpPr>
          <p:nvPr>
            <p:ph idx="1"/>
          </p:nvPr>
        </p:nvSpPr>
        <p:spPr>
          <a:xfrm>
            <a:off x="838200" y="1859181"/>
            <a:ext cx="10515600" cy="4351338"/>
          </a:xfrm>
        </p:spPr>
        <p:txBody>
          <a:bodyPr>
            <a:normAutofit/>
          </a:bodyPr>
          <a:lstStyle/>
          <a:p>
            <a:endParaRPr lang="en-US" sz="3600" dirty="0"/>
          </a:p>
          <a:p>
            <a:r>
              <a:rPr lang="en-US" sz="3600" dirty="0"/>
              <a:t>Review of recent K tag citations found during survey.</a:t>
            </a:r>
          </a:p>
          <a:p>
            <a:pPr marL="0" indent="0">
              <a:buNone/>
            </a:pPr>
            <a:endParaRPr lang="en-US" sz="3600" dirty="0"/>
          </a:p>
          <a:p>
            <a:r>
              <a:rPr lang="en-US" sz="3600" dirty="0"/>
              <a:t>What can we do to reduce chance of it happening to us?  Tips and tools to avoid most common citations</a:t>
            </a:r>
          </a:p>
        </p:txBody>
      </p:sp>
    </p:spTree>
    <p:extLst>
      <p:ext uri="{BB962C8B-B14F-4D97-AF65-F5344CB8AC3E}">
        <p14:creationId xmlns:p14="http://schemas.microsoft.com/office/powerpoint/2010/main" val="1268305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alphaModFix amt="59000"/>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77E23-6E98-4A18-B03E-A7DB0FDD8728}"/>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Recent K-Tag Citations During Survey</a:t>
            </a:r>
          </a:p>
        </p:txBody>
      </p:sp>
      <p:sp>
        <p:nvSpPr>
          <p:cNvPr id="3" name="Content Placeholder 2">
            <a:extLst>
              <a:ext uri="{FF2B5EF4-FFF2-40B4-BE49-F238E27FC236}">
                <a16:creationId xmlns:a16="http://schemas.microsoft.com/office/drawing/2014/main" id="{F8678E33-A0B5-480B-8977-752221C18174}"/>
              </a:ext>
            </a:extLst>
          </p:cNvPr>
          <p:cNvSpPr>
            <a:spLocks noGrp="1"/>
          </p:cNvSpPr>
          <p:nvPr>
            <p:ph sz="half" idx="1"/>
          </p:nvPr>
        </p:nvSpPr>
        <p:spPr/>
        <p:txBody>
          <a:bodyPr>
            <a:normAutofit/>
          </a:bodyPr>
          <a:lstStyle/>
          <a:p>
            <a:pPr marL="0" marR="0" indent="0">
              <a:spcBef>
                <a:spcPts val="290"/>
              </a:spcBef>
              <a:spcAft>
                <a:spcPts val="0"/>
              </a:spcAft>
              <a:buNone/>
            </a:pPr>
            <a:r>
              <a:rPr lang="en-US" sz="1800" b="1" dirty="0">
                <a:effectLst/>
                <a:ea typeface="Arial" panose="020B0604020202020204" pitchFamily="34" charset="0"/>
                <a:cs typeface="Arial" panose="020B0604020202020204" pitchFamily="34" charset="0"/>
              </a:rPr>
              <a:t>K161 Building Construction Type and Height</a:t>
            </a:r>
          </a:p>
          <a:p>
            <a:pPr marL="525145" lvl="1">
              <a:spcBef>
                <a:spcPts val="290"/>
              </a:spcBef>
            </a:pPr>
            <a:r>
              <a:rPr lang="en-US" sz="1800" b="1" dirty="0">
                <a:ea typeface="Arial" panose="020B0604020202020204" pitchFamily="34" charset="0"/>
                <a:cs typeface="Arial" panose="020B0604020202020204" pitchFamily="34" charset="0"/>
              </a:rPr>
              <a:t>2012 EXISTING</a:t>
            </a:r>
          </a:p>
          <a:p>
            <a:pPr marL="753745" lvl="2" indent="0">
              <a:spcBef>
                <a:spcPts val="290"/>
              </a:spcBef>
              <a:buNone/>
            </a:pPr>
            <a:r>
              <a:rPr lang="en-US" sz="1800" dirty="0">
                <a:effectLst/>
                <a:ea typeface="Arial" panose="020B0604020202020204" pitchFamily="34" charset="0"/>
                <a:cs typeface="Arial" panose="020B0604020202020204" pitchFamily="34" charset="0"/>
              </a:rPr>
              <a:t>Building construction type and stories meets Table 19.1.61, unless otherwise permitted by 19.1.6.2 through 19.1.6.7</a:t>
            </a:r>
          </a:p>
          <a:p>
            <a:pPr marL="0" marR="0" indent="0">
              <a:spcBef>
                <a:spcPts val="300"/>
              </a:spcBef>
              <a:spcAft>
                <a:spcPts val="0"/>
              </a:spcAft>
              <a:buNone/>
            </a:pPr>
            <a:endParaRPr lang="en-US" sz="1800" dirty="0">
              <a:ea typeface="Arial" panose="020B0604020202020204" pitchFamily="34" charset="0"/>
              <a:cs typeface="Arial" panose="020B0604020202020204" pitchFamily="34" charset="0"/>
            </a:endParaRPr>
          </a:p>
          <a:p>
            <a:pPr marL="0" marR="0" indent="0">
              <a:spcBef>
                <a:spcPts val="300"/>
              </a:spcBef>
              <a:spcAft>
                <a:spcPts val="0"/>
              </a:spcAft>
              <a:buNone/>
            </a:pPr>
            <a:endParaRPr lang="en-US" sz="1800" dirty="0">
              <a:ea typeface="Arial" panose="020B0604020202020204" pitchFamily="34" charset="0"/>
              <a:cs typeface="Arial" panose="020B0604020202020204" pitchFamily="34" charset="0"/>
            </a:endParaRPr>
          </a:p>
          <a:p>
            <a:pPr marL="0" indent="0">
              <a:buNone/>
            </a:pPr>
            <a:endParaRPr lang="en-US" dirty="0"/>
          </a:p>
        </p:txBody>
      </p:sp>
      <p:sp>
        <p:nvSpPr>
          <p:cNvPr id="4" name="Content Placeholder 3">
            <a:extLst>
              <a:ext uri="{FF2B5EF4-FFF2-40B4-BE49-F238E27FC236}">
                <a16:creationId xmlns:a16="http://schemas.microsoft.com/office/drawing/2014/main" id="{11131EAB-BCD1-4AC3-9AF9-6B0927AEE924}"/>
              </a:ext>
            </a:extLst>
          </p:cNvPr>
          <p:cNvSpPr>
            <a:spLocks noGrp="1"/>
          </p:cNvSpPr>
          <p:nvPr>
            <p:ph sz="half" idx="2"/>
          </p:nvPr>
        </p:nvSpPr>
        <p:spPr>
          <a:xfrm>
            <a:off x="6465814" y="1825625"/>
            <a:ext cx="5181600" cy="4351338"/>
          </a:xfrm>
        </p:spPr>
        <p:txBody>
          <a:bodyPr>
            <a:normAutofit/>
          </a:bodyPr>
          <a:lstStyle/>
          <a:p>
            <a:endParaRPr lang="en-US" sz="1800" dirty="0"/>
          </a:p>
          <a:p>
            <a:r>
              <a:rPr lang="en-US" sz="1800" dirty="0"/>
              <a:t>Need to ensure that all steel work is covered and protected from fire.  Occurs when improper renovation work has been performed or deterioration of existing material  Inspect above ceiling that no steel is visible.</a:t>
            </a:r>
          </a:p>
          <a:p>
            <a:pPr marL="0" indent="0">
              <a:buNone/>
            </a:pPr>
            <a:endParaRPr lang="en-US" sz="1800" dirty="0"/>
          </a:p>
          <a:p>
            <a:pPr marL="0" indent="0">
              <a:buNone/>
            </a:pPr>
            <a:endParaRPr lang="en-US" sz="1800" dirty="0"/>
          </a:p>
        </p:txBody>
      </p:sp>
      <p:pic>
        <p:nvPicPr>
          <p:cNvPr id="6" name="Picture 5" descr="Pipes in a room&#10;&#10;AI-generated content may be incorrect.">
            <a:extLst>
              <a:ext uri="{FF2B5EF4-FFF2-40B4-BE49-F238E27FC236}">
                <a16:creationId xmlns:a16="http://schemas.microsoft.com/office/drawing/2014/main" id="{B7847D28-F9FF-996D-23B1-E519170DCF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00352" y="3184635"/>
            <a:ext cx="3029608" cy="3029608"/>
          </a:xfrm>
          <a:prstGeom prst="rect">
            <a:avLst/>
          </a:prstGeom>
        </p:spPr>
      </p:pic>
      <p:pic>
        <p:nvPicPr>
          <p:cNvPr id="8" name="Picture 7" descr="A metal pipes and wires on a wall&#10;&#10;AI-generated content may be incorrect.">
            <a:extLst>
              <a:ext uri="{FF2B5EF4-FFF2-40B4-BE49-F238E27FC236}">
                <a16:creationId xmlns:a16="http://schemas.microsoft.com/office/drawing/2014/main" id="{AE36741B-110F-1969-2DF2-0FD6665F74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5525" y="3529722"/>
            <a:ext cx="2782178" cy="2782178"/>
          </a:xfrm>
          <a:prstGeom prst="rect">
            <a:avLst/>
          </a:prstGeom>
        </p:spPr>
      </p:pic>
    </p:spTree>
    <p:extLst>
      <p:ext uri="{BB962C8B-B14F-4D97-AF65-F5344CB8AC3E}">
        <p14:creationId xmlns:p14="http://schemas.microsoft.com/office/powerpoint/2010/main" val="1488443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alphaModFix amt="59000"/>
          </a:blip>
          <a:tile tx="0" ty="0" sx="100000" sy="100000" flip="none" algn="tl"/>
        </a:blipFill>
        <a:effectLst/>
      </p:bgPr>
    </p:bg>
    <p:spTree>
      <p:nvGrpSpPr>
        <p:cNvPr id="1" name="">
          <a:extLst>
            <a:ext uri="{FF2B5EF4-FFF2-40B4-BE49-F238E27FC236}">
              <a16:creationId xmlns:a16="http://schemas.microsoft.com/office/drawing/2014/main" id="{81258CD1-18A3-D57F-57F6-F4BE733E94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BD810F-02CF-B6B4-6FDE-5CF85D2EA7EF}"/>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Recent K-Tag Citations During Survey</a:t>
            </a:r>
          </a:p>
        </p:txBody>
      </p:sp>
      <p:sp>
        <p:nvSpPr>
          <p:cNvPr id="3" name="Content Placeholder 2">
            <a:extLst>
              <a:ext uri="{FF2B5EF4-FFF2-40B4-BE49-F238E27FC236}">
                <a16:creationId xmlns:a16="http://schemas.microsoft.com/office/drawing/2014/main" id="{9B727383-FCEE-E675-F54F-3A3696CCD9F9}"/>
              </a:ext>
            </a:extLst>
          </p:cNvPr>
          <p:cNvSpPr>
            <a:spLocks noGrp="1"/>
          </p:cNvSpPr>
          <p:nvPr>
            <p:ph sz="half" idx="1"/>
          </p:nvPr>
        </p:nvSpPr>
        <p:spPr/>
        <p:txBody>
          <a:bodyPr>
            <a:normAutofit/>
          </a:bodyPr>
          <a:lstStyle/>
          <a:p>
            <a:pPr marL="0" indent="0">
              <a:buNone/>
            </a:pPr>
            <a:r>
              <a:rPr lang="en-US" sz="1800" b="1" dirty="0">
                <a:effectLst/>
                <a:ea typeface="Arial" panose="020B0604020202020204" pitchFamily="34" charset="0"/>
                <a:cs typeface="Arial" panose="020B0604020202020204" pitchFamily="34" charset="0"/>
              </a:rPr>
              <a:t>K200 Means of Egress Requirements – Other</a:t>
            </a:r>
          </a:p>
          <a:p>
            <a:pPr lvl="1"/>
            <a:r>
              <a:rPr lang="en-US" sz="1800" dirty="0">
                <a:effectLst/>
                <a:ea typeface="Arial" panose="020B0604020202020204" pitchFamily="34" charset="0"/>
                <a:cs typeface="Arial" panose="020B0604020202020204" pitchFamily="34" charset="0"/>
              </a:rPr>
              <a:t>Stairwell marking as per NFPA 101 Chapter 7.5.5.5.1</a:t>
            </a:r>
            <a:br>
              <a:rPr lang="en-US" sz="1800" dirty="0">
                <a:effectLst/>
                <a:ea typeface="Arial" panose="020B0604020202020204" pitchFamily="34" charset="0"/>
                <a:cs typeface="Arial" panose="020B0604020202020204" pitchFamily="34" charset="0"/>
              </a:rPr>
            </a:br>
            <a:endParaRPr lang="en-US" sz="1800" dirty="0">
              <a:effectLst/>
              <a:ea typeface="Arial" panose="020B0604020202020204" pitchFamily="34" charset="0"/>
              <a:cs typeface="Arial" panose="020B0604020202020204" pitchFamily="34" charset="0"/>
            </a:endParaRPr>
          </a:p>
          <a:p>
            <a:pPr marL="0" indent="0">
              <a:buNone/>
            </a:pPr>
            <a:endParaRPr lang="en-US" dirty="0"/>
          </a:p>
        </p:txBody>
      </p:sp>
      <p:sp>
        <p:nvSpPr>
          <p:cNvPr id="4" name="Content Placeholder 3">
            <a:extLst>
              <a:ext uri="{FF2B5EF4-FFF2-40B4-BE49-F238E27FC236}">
                <a16:creationId xmlns:a16="http://schemas.microsoft.com/office/drawing/2014/main" id="{42B79F9E-5D2F-24EC-642C-179802FCDA6D}"/>
              </a:ext>
            </a:extLst>
          </p:cNvPr>
          <p:cNvSpPr>
            <a:spLocks noGrp="1"/>
          </p:cNvSpPr>
          <p:nvPr>
            <p:ph sz="half" idx="2"/>
          </p:nvPr>
        </p:nvSpPr>
        <p:spPr>
          <a:xfrm>
            <a:off x="6465814" y="1825625"/>
            <a:ext cx="5181600" cy="4351338"/>
          </a:xfrm>
        </p:spPr>
        <p:txBody>
          <a:bodyPr>
            <a:normAutofit/>
          </a:bodyPr>
          <a:lstStyle/>
          <a:p>
            <a:r>
              <a:rPr lang="en-US" sz="1800" dirty="0"/>
              <a:t>Review the stairwell marking.  The requirements in this section is more than just the steps.  Handrails and all landings are also required to marked.</a:t>
            </a:r>
            <a:br>
              <a:rPr lang="en-US" sz="1800" dirty="0"/>
            </a:br>
            <a:endParaRPr lang="en-US" sz="1800" dirty="0"/>
          </a:p>
        </p:txBody>
      </p:sp>
      <p:pic>
        <p:nvPicPr>
          <p:cNvPr id="6" name="Picture 5" descr="A staircase with yellow railings&#10;&#10;AI-generated content may be incorrect.">
            <a:extLst>
              <a:ext uri="{FF2B5EF4-FFF2-40B4-BE49-F238E27FC236}">
                <a16:creationId xmlns:a16="http://schemas.microsoft.com/office/drawing/2014/main" id="{304DA971-759D-E90B-FB37-87B5D14CB9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5027" y="2884598"/>
            <a:ext cx="3292365" cy="3292365"/>
          </a:xfrm>
          <a:prstGeom prst="rect">
            <a:avLst/>
          </a:prstGeom>
        </p:spPr>
      </p:pic>
      <p:pic>
        <p:nvPicPr>
          <p:cNvPr id="8" name="Picture 7" descr="A grey floor with metal railings&#10;&#10;AI-generated content may be incorrect.">
            <a:extLst>
              <a:ext uri="{FF2B5EF4-FFF2-40B4-BE49-F238E27FC236}">
                <a16:creationId xmlns:a16="http://schemas.microsoft.com/office/drawing/2014/main" id="{16AD81D0-0EB0-36C4-35E2-BF744D94F3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07775" y="2884598"/>
            <a:ext cx="3292365" cy="3292365"/>
          </a:xfrm>
          <a:prstGeom prst="rect">
            <a:avLst/>
          </a:prstGeom>
        </p:spPr>
      </p:pic>
      <p:pic>
        <p:nvPicPr>
          <p:cNvPr id="10" name="Picture 9" descr="A blue staircase with a handrail&#10;&#10;AI-generated content may be incorrect.">
            <a:extLst>
              <a:ext uri="{FF2B5EF4-FFF2-40B4-BE49-F238E27FC236}">
                <a16:creationId xmlns:a16="http://schemas.microsoft.com/office/drawing/2014/main" id="{05E7386F-B845-0026-3FC9-6FA98F293C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88196" y="2810586"/>
            <a:ext cx="3408164" cy="3366377"/>
          </a:xfrm>
          <a:prstGeom prst="rect">
            <a:avLst/>
          </a:prstGeom>
        </p:spPr>
      </p:pic>
    </p:spTree>
    <p:extLst>
      <p:ext uri="{BB962C8B-B14F-4D97-AF65-F5344CB8AC3E}">
        <p14:creationId xmlns:p14="http://schemas.microsoft.com/office/powerpoint/2010/main" val="29527923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alphaModFix amt="59000"/>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77E23-6E98-4A18-B03E-A7DB0FDD8728}"/>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Recent K-Tag Citations During Survey</a:t>
            </a:r>
          </a:p>
        </p:txBody>
      </p:sp>
      <p:sp>
        <p:nvSpPr>
          <p:cNvPr id="3" name="Content Placeholder 2">
            <a:extLst>
              <a:ext uri="{FF2B5EF4-FFF2-40B4-BE49-F238E27FC236}">
                <a16:creationId xmlns:a16="http://schemas.microsoft.com/office/drawing/2014/main" id="{F8678E33-A0B5-480B-8977-752221C18174}"/>
              </a:ext>
            </a:extLst>
          </p:cNvPr>
          <p:cNvSpPr>
            <a:spLocks noGrp="1"/>
          </p:cNvSpPr>
          <p:nvPr>
            <p:ph sz="half" idx="1"/>
          </p:nvPr>
        </p:nvSpPr>
        <p:spPr>
          <a:xfrm>
            <a:off x="838200" y="1674674"/>
            <a:ext cx="5181600" cy="1754326"/>
          </a:xfrm>
        </p:spPr>
        <p:txBody>
          <a:bodyPr>
            <a:normAutofit lnSpcReduction="10000"/>
          </a:bodyPr>
          <a:lstStyle/>
          <a:p>
            <a:pPr marL="0" marR="0" indent="0">
              <a:spcBef>
                <a:spcPts val="295"/>
              </a:spcBef>
              <a:spcAft>
                <a:spcPts val="0"/>
              </a:spcAft>
              <a:buNone/>
            </a:pPr>
            <a:r>
              <a:rPr lang="en-US" sz="1800" b="1" dirty="0">
                <a:effectLst/>
                <a:ea typeface="Arial" panose="020B0604020202020204" pitchFamily="34" charset="0"/>
              </a:rPr>
              <a:t>K222 Egress Doors</a:t>
            </a:r>
            <a:endParaRPr lang="en-US" sz="1800" dirty="0">
              <a:effectLst/>
              <a:ea typeface="Arial" panose="020B0604020202020204" pitchFamily="34" charset="0"/>
            </a:endParaRPr>
          </a:p>
          <a:p>
            <a:pPr marR="107315" lvl="1">
              <a:spcBef>
                <a:spcPts val="290"/>
              </a:spcBef>
            </a:pPr>
            <a:r>
              <a:rPr lang="en-US" sz="1800" dirty="0">
                <a:effectLst/>
                <a:ea typeface="Arial" panose="020B0604020202020204" pitchFamily="34" charset="0"/>
              </a:rPr>
              <a:t>Doors in a required means of egress shall not be equipped with a latch or a lock that requires the use of a tool or key from the egress side unless using one of the following special locking arrangements</a:t>
            </a:r>
            <a:br>
              <a:rPr lang="en-US" sz="1800" dirty="0">
                <a:effectLst/>
                <a:ea typeface="Arial" panose="020B0604020202020204" pitchFamily="34" charset="0"/>
              </a:rPr>
            </a:br>
            <a:endParaRPr lang="en-US" sz="1800" dirty="0">
              <a:effectLst/>
              <a:ea typeface="Arial" panose="020B0604020202020204" pitchFamily="34" charset="0"/>
            </a:endParaRPr>
          </a:p>
          <a:p>
            <a:pPr marL="0" indent="0">
              <a:buNone/>
            </a:pPr>
            <a:endParaRPr lang="en-US" dirty="0"/>
          </a:p>
        </p:txBody>
      </p:sp>
      <p:sp>
        <p:nvSpPr>
          <p:cNvPr id="6" name="TextBox 5">
            <a:extLst>
              <a:ext uri="{FF2B5EF4-FFF2-40B4-BE49-F238E27FC236}">
                <a16:creationId xmlns:a16="http://schemas.microsoft.com/office/drawing/2014/main" id="{AAFD0301-7B75-413B-B1EA-EAD8A2F8831A}"/>
              </a:ext>
            </a:extLst>
          </p:cNvPr>
          <p:cNvSpPr txBox="1"/>
          <p:nvPr/>
        </p:nvSpPr>
        <p:spPr>
          <a:xfrm>
            <a:off x="6696344" y="1674674"/>
            <a:ext cx="4949503" cy="1754326"/>
          </a:xfrm>
          <a:prstGeom prst="rect">
            <a:avLst/>
          </a:prstGeom>
          <a:noFill/>
        </p:spPr>
        <p:txBody>
          <a:bodyPr wrap="square">
            <a:spAutoFit/>
          </a:bodyPr>
          <a:lstStyle/>
          <a:p>
            <a:pPr marL="285750" indent="-285750">
              <a:buFont typeface="Arial" panose="020B0604020202020204" pitchFamily="34" charset="0"/>
              <a:buChar char="•"/>
            </a:pPr>
            <a:r>
              <a:rPr lang="en-US" sz="1800" dirty="0"/>
              <a:t>This section includes the magnetic door locks utilized for elopement control.  Be sure all staff know means to bypass and have log for inspection.  Test the delayed function for time to release.  Be sure proper signage is on doors.</a:t>
            </a:r>
            <a:br>
              <a:rPr lang="en-US" sz="1800" dirty="0"/>
            </a:br>
            <a:endParaRPr lang="en-US" sz="1800" dirty="0"/>
          </a:p>
        </p:txBody>
      </p:sp>
      <p:pic>
        <p:nvPicPr>
          <p:cNvPr id="5" name="Picture 4" descr="A door with a sign and a fire extinguisher&#10;&#10;AI-generated content may be incorrect.">
            <a:extLst>
              <a:ext uri="{FF2B5EF4-FFF2-40B4-BE49-F238E27FC236}">
                <a16:creationId xmlns:a16="http://schemas.microsoft.com/office/drawing/2014/main" id="{8E67C7B2-DCF6-8D1A-EB11-0FC6C67080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6102" y="3245267"/>
            <a:ext cx="2979683" cy="2979683"/>
          </a:xfrm>
          <a:prstGeom prst="rect">
            <a:avLst/>
          </a:prstGeom>
        </p:spPr>
      </p:pic>
      <p:pic>
        <p:nvPicPr>
          <p:cNvPr id="8" name="Picture 7" descr="A door with a sign on it&#10;&#10;AI-generated content may be incorrect.">
            <a:extLst>
              <a:ext uri="{FF2B5EF4-FFF2-40B4-BE49-F238E27FC236}">
                <a16:creationId xmlns:a16="http://schemas.microsoft.com/office/drawing/2014/main" id="{BAEA6B9E-F650-D199-ABC1-D90EF4D356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38090" y="3245267"/>
            <a:ext cx="2828657" cy="2980386"/>
          </a:xfrm>
          <a:prstGeom prst="rect">
            <a:avLst/>
          </a:prstGeom>
        </p:spPr>
      </p:pic>
    </p:spTree>
    <p:extLst>
      <p:ext uri="{BB962C8B-B14F-4D97-AF65-F5344CB8AC3E}">
        <p14:creationId xmlns:p14="http://schemas.microsoft.com/office/powerpoint/2010/main" val="880229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alphaModFix amt="59000"/>
          </a:blip>
          <a:tile tx="0" ty="0" sx="100000" sy="100000" flip="none" algn="tl"/>
        </a:blipFill>
        <a:effectLst/>
      </p:bgPr>
    </p:bg>
    <p:spTree>
      <p:nvGrpSpPr>
        <p:cNvPr id="1" name="">
          <a:extLst>
            <a:ext uri="{FF2B5EF4-FFF2-40B4-BE49-F238E27FC236}">
              <a16:creationId xmlns:a16="http://schemas.microsoft.com/office/drawing/2014/main" id="{6D97B001-A0CA-3D09-55B2-FA5C3D25B64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FE39E4-0902-696C-0269-5CD65998CB4C}"/>
              </a:ext>
            </a:extLst>
          </p:cNvPr>
          <p:cNvSpPr>
            <a:spLocks noGrp="1"/>
          </p:cNvSpPr>
          <p:nvPr>
            <p:ph type="title"/>
          </p:nvPr>
        </p:nvSpPr>
        <p:spPr/>
        <p:txBody>
          <a:bodyPr/>
          <a:lstStyle/>
          <a:p>
            <a:r>
              <a:rPr lang="en-US" b="1" dirty="0">
                <a:latin typeface="Arial" panose="020B0604020202020204" pitchFamily="34" charset="0"/>
                <a:cs typeface="Arial" panose="020B0604020202020204" pitchFamily="34" charset="0"/>
              </a:rPr>
              <a:t>Recent K-Tag Citations During Survey</a:t>
            </a:r>
          </a:p>
        </p:txBody>
      </p:sp>
      <p:sp>
        <p:nvSpPr>
          <p:cNvPr id="3" name="Content Placeholder 2">
            <a:extLst>
              <a:ext uri="{FF2B5EF4-FFF2-40B4-BE49-F238E27FC236}">
                <a16:creationId xmlns:a16="http://schemas.microsoft.com/office/drawing/2014/main" id="{3C0490CB-89A6-52E7-C15A-F9CB3075FCEE}"/>
              </a:ext>
            </a:extLst>
          </p:cNvPr>
          <p:cNvSpPr>
            <a:spLocks noGrp="1"/>
          </p:cNvSpPr>
          <p:nvPr>
            <p:ph sz="half" idx="1"/>
          </p:nvPr>
        </p:nvSpPr>
        <p:spPr>
          <a:xfrm>
            <a:off x="1069427" y="1363170"/>
            <a:ext cx="5181600" cy="4351338"/>
          </a:xfrm>
        </p:spPr>
        <p:txBody>
          <a:bodyPr>
            <a:normAutofit/>
          </a:bodyPr>
          <a:lstStyle/>
          <a:p>
            <a:pPr marL="0" indent="0">
              <a:spcBef>
                <a:spcPts val="290"/>
              </a:spcBef>
              <a:buNone/>
            </a:pPr>
            <a:r>
              <a:rPr lang="en-US" sz="1800" b="1" dirty="0">
                <a:effectLst/>
                <a:ea typeface="Arial" panose="020B0604020202020204" pitchFamily="34" charset="0"/>
              </a:rPr>
              <a:t>K281 Illumination of Means of Egress</a:t>
            </a:r>
          </a:p>
          <a:p>
            <a:pPr lvl="1">
              <a:spcBef>
                <a:spcPts val="290"/>
              </a:spcBef>
            </a:pPr>
            <a:r>
              <a:rPr lang="en-US" sz="1800" dirty="0">
                <a:effectLst/>
                <a:ea typeface="Arial" panose="020B0604020202020204" pitchFamily="34" charset="0"/>
              </a:rPr>
              <a:t>Illumination of means of egress, including exit discharge, is arranged in accordance with 7.8 and shall be either continuously in operation or capable of automatic operation without manual intervention.</a:t>
            </a:r>
          </a:p>
          <a:p>
            <a:pPr marL="0" indent="0">
              <a:buNone/>
            </a:pPr>
            <a:endParaRPr lang="en-US" dirty="0"/>
          </a:p>
        </p:txBody>
      </p:sp>
      <p:sp>
        <p:nvSpPr>
          <p:cNvPr id="6" name="TextBox 5">
            <a:extLst>
              <a:ext uri="{FF2B5EF4-FFF2-40B4-BE49-F238E27FC236}">
                <a16:creationId xmlns:a16="http://schemas.microsoft.com/office/drawing/2014/main" id="{275EC89A-98DA-7095-3818-FA869668EB90}"/>
              </a:ext>
            </a:extLst>
          </p:cNvPr>
          <p:cNvSpPr txBox="1"/>
          <p:nvPr/>
        </p:nvSpPr>
        <p:spPr>
          <a:xfrm>
            <a:off x="6696344" y="1560367"/>
            <a:ext cx="4949503" cy="1477328"/>
          </a:xfrm>
          <a:prstGeom prst="rect">
            <a:avLst/>
          </a:prstGeom>
          <a:noFill/>
        </p:spPr>
        <p:txBody>
          <a:bodyPr wrap="square">
            <a:spAutoFit/>
          </a:bodyPr>
          <a:lstStyle/>
          <a:p>
            <a:pPr marL="285750" indent="-285750">
              <a:buFont typeface="Arial" panose="020B0604020202020204" pitchFamily="34" charset="0"/>
              <a:buChar char="•"/>
            </a:pPr>
            <a:r>
              <a:rPr lang="en-US" sz="1800" dirty="0"/>
              <a:t>Be sure all exterior lighting is functional.  There should not be a mechanical timer controlling the lights.  Occupancy or motion detectors may be utilized for energy savings.  Photocells are also permitted</a:t>
            </a:r>
            <a:endParaRPr lang="en-US" dirty="0"/>
          </a:p>
        </p:txBody>
      </p:sp>
      <p:pic>
        <p:nvPicPr>
          <p:cNvPr id="5" name="Picture 4" descr="A door on a brick building&#10;&#10;AI-generated content may be incorrect.">
            <a:extLst>
              <a:ext uri="{FF2B5EF4-FFF2-40B4-BE49-F238E27FC236}">
                <a16:creationId xmlns:a16="http://schemas.microsoft.com/office/drawing/2014/main" id="{E3799986-9A92-C69B-7FED-7119551A6D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11717" y="3250323"/>
            <a:ext cx="3040117" cy="3040117"/>
          </a:xfrm>
          <a:prstGeom prst="rect">
            <a:avLst/>
          </a:prstGeom>
        </p:spPr>
      </p:pic>
    </p:spTree>
    <p:extLst>
      <p:ext uri="{BB962C8B-B14F-4D97-AF65-F5344CB8AC3E}">
        <p14:creationId xmlns:p14="http://schemas.microsoft.com/office/powerpoint/2010/main" val="18991055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7000"/>
            <a:lum/>
          </a:blip>
          <a:srcRect/>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EBE248-9A50-41FC-B3D9-6A1C01183CB0}"/>
              </a:ext>
            </a:extLst>
          </p:cNvPr>
          <p:cNvSpPr>
            <a:spLocks noGrp="1"/>
          </p:cNvSpPr>
          <p:nvPr>
            <p:ph type="title"/>
          </p:nvPr>
        </p:nvSpPr>
        <p:spPr>
          <a:xfrm>
            <a:off x="838200" y="365125"/>
            <a:ext cx="10515600" cy="614589"/>
          </a:xfrm>
        </p:spPr>
        <p:txBody>
          <a:bodyPr>
            <a:noAutofit/>
          </a:bodyPr>
          <a:lstStyle/>
          <a:p>
            <a:r>
              <a:rPr lang="en-US" b="1" dirty="0">
                <a:latin typeface="Arial" panose="020B0604020202020204" pitchFamily="34" charset="0"/>
                <a:cs typeface="Arial" panose="020B0604020202020204" pitchFamily="34" charset="0"/>
              </a:rPr>
              <a:t>Areas of Fire Protection</a:t>
            </a:r>
          </a:p>
        </p:txBody>
      </p:sp>
      <p:sp>
        <p:nvSpPr>
          <p:cNvPr id="3" name="Content Placeholder 2">
            <a:extLst>
              <a:ext uri="{FF2B5EF4-FFF2-40B4-BE49-F238E27FC236}">
                <a16:creationId xmlns:a16="http://schemas.microsoft.com/office/drawing/2014/main" id="{F2D57E01-7BA9-4962-BA83-816D891CDEBE}"/>
              </a:ext>
            </a:extLst>
          </p:cNvPr>
          <p:cNvSpPr>
            <a:spLocks noGrp="1"/>
          </p:cNvSpPr>
          <p:nvPr>
            <p:ph sz="half" idx="1"/>
          </p:nvPr>
        </p:nvSpPr>
        <p:spPr>
          <a:xfrm>
            <a:off x="838200" y="1156996"/>
            <a:ext cx="5181600" cy="5019967"/>
          </a:xfrm>
        </p:spPr>
        <p:txBody>
          <a:bodyPr>
            <a:noAutofit/>
          </a:bodyPr>
          <a:lstStyle/>
          <a:p>
            <a:pPr marL="0" marR="0" indent="0">
              <a:spcBef>
                <a:spcPts val="290"/>
              </a:spcBef>
              <a:spcAft>
                <a:spcPts val="0"/>
              </a:spcAft>
              <a:buNone/>
            </a:pPr>
            <a:r>
              <a:rPr lang="en-US" sz="1800" b="1" dirty="0">
                <a:effectLst/>
                <a:ea typeface="Arial" panose="020B0604020202020204" pitchFamily="34" charset="0"/>
              </a:rPr>
              <a:t>K311 Vertical Openings – Enclosure</a:t>
            </a:r>
            <a:endParaRPr lang="en-US" sz="1800" dirty="0">
              <a:effectLst/>
              <a:ea typeface="Arial" panose="020B0604020202020204" pitchFamily="34" charset="0"/>
            </a:endParaRPr>
          </a:p>
          <a:p>
            <a:pPr marR="245110" lvl="1">
              <a:spcBef>
                <a:spcPts val="300"/>
              </a:spcBef>
            </a:pPr>
            <a:r>
              <a:rPr lang="en-US" sz="1800" dirty="0">
                <a:effectLst/>
                <a:ea typeface="Arial" panose="020B0604020202020204" pitchFamily="34" charset="0"/>
              </a:rPr>
              <a:t>Stairways, elevator shafts, light and ventilation shafts, chutes, and other vertical openings between floors are enclosed with construction having a fire resistance rating of at least 1-hour. An atrium may be used in accordance withNFPA101- 8.6,19.3.1.1 through 19.3.1.6</a:t>
            </a:r>
          </a:p>
          <a:p>
            <a:pPr marR="245110" lvl="1">
              <a:spcBef>
                <a:spcPts val="300"/>
              </a:spcBef>
            </a:pPr>
            <a:endParaRPr lang="en-US" sz="1800" dirty="0">
              <a:ea typeface="Arial" panose="020B0604020202020204" pitchFamily="34" charset="0"/>
            </a:endParaRPr>
          </a:p>
          <a:p>
            <a:pPr marL="0" indent="0">
              <a:spcBef>
                <a:spcPts val="290"/>
              </a:spcBef>
              <a:buNone/>
            </a:pPr>
            <a:r>
              <a:rPr lang="en-US" sz="1800" b="1" dirty="0">
                <a:effectLst/>
                <a:ea typeface="Arial" panose="020B0604020202020204" pitchFamily="34" charset="0"/>
              </a:rPr>
              <a:t>K321 Hazardous Areas – Enclosure</a:t>
            </a:r>
          </a:p>
          <a:p>
            <a:pPr lvl="1">
              <a:spcBef>
                <a:spcPts val="290"/>
              </a:spcBef>
            </a:pPr>
            <a:r>
              <a:rPr lang="en-US" sz="1600" dirty="0">
                <a:effectLst/>
                <a:ea typeface="Arial" panose="020B0604020202020204" pitchFamily="34" charset="0"/>
              </a:rPr>
              <a:t>Hazardous areas are protected by a fire barrier having 1-hour fire resistance rating (with ¾ hour fire rated doors) or an automatic fire extinguishing system in accordance with 8.7.1. When the approved automatic fire extinguishing system option is used, the areas shall be separated from other spaces by smoke resisting partitions and doors in accordance with 8.4. Doors shall be self-closing or automatic-closing and permitted to have nonrated or field-applied protective plates that do not exceed 48 inches from the bottom of the door.</a:t>
            </a:r>
            <a:endParaRPr lang="en-US" sz="1600" dirty="0"/>
          </a:p>
        </p:txBody>
      </p:sp>
      <p:sp>
        <p:nvSpPr>
          <p:cNvPr id="4" name="Content Placeholder 3">
            <a:extLst>
              <a:ext uri="{FF2B5EF4-FFF2-40B4-BE49-F238E27FC236}">
                <a16:creationId xmlns:a16="http://schemas.microsoft.com/office/drawing/2014/main" id="{FE801331-CCDC-4C20-9352-98719AB4F84B}"/>
              </a:ext>
            </a:extLst>
          </p:cNvPr>
          <p:cNvSpPr>
            <a:spLocks noGrp="1"/>
          </p:cNvSpPr>
          <p:nvPr>
            <p:ph sz="half" idx="2"/>
          </p:nvPr>
        </p:nvSpPr>
        <p:spPr>
          <a:xfrm>
            <a:off x="6172200" y="1156996"/>
            <a:ext cx="5181600" cy="5019967"/>
          </a:xfrm>
        </p:spPr>
        <p:txBody>
          <a:bodyPr>
            <a:normAutofit/>
          </a:bodyPr>
          <a:lstStyle/>
          <a:p>
            <a:endParaRPr lang="en-US" sz="1800" dirty="0"/>
          </a:p>
          <a:p>
            <a:r>
              <a:rPr lang="en-US" sz="1800" dirty="0"/>
              <a:t>These are the small holes we find when new cabling has been run for video and other items.  Have in place a sign off for inspection after any work has been performed.  This should include the fire stopping material utilized.</a:t>
            </a:r>
            <a:br>
              <a:rPr lang="en-US" sz="1800" dirty="0"/>
            </a:br>
            <a:br>
              <a:rPr lang="en-US" sz="1800" dirty="0"/>
            </a:br>
            <a:endParaRPr lang="en-US" sz="1800" dirty="0"/>
          </a:p>
          <a:p>
            <a:pPr marL="0" indent="0">
              <a:buNone/>
            </a:pPr>
            <a:endParaRPr lang="en-US" sz="1800" dirty="0"/>
          </a:p>
          <a:p>
            <a:r>
              <a:rPr lang="en-US" sz="1800" dirty="0"/>
              <a:t>Fuel fired heater rooms, Laundries, Maintenance, trash collection over 64 gallons and combustible storage over 50 square feet.  In these areas we are finding open penetrations, non closing/latching doors, missing ceiling systems/tiles.</a:t>
            </a:r>
          </a:p>
        </p:txBody>
      </p:sp>
    </p:spTree>
    <p:extLst>
      <p:ext uri="{BB962C8B-B14F-4D97-AF65-F5344CB8AC3E}">
        <p14:creationId xmlns:p14="http://schemas.microsoft.com/office/powerpoint/2010/main" val="4089027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alphaModFix amt="67000"/>
          </a:blip>
          <a:tile tx="0" ty="0" sx="100000" sy="100000" flip="none" algn="tl"/>
        </a:blipFill>
        <a:effectLst/>
      </p:bgPr>
    </p:bg>
    <p:spTree>
      <p:nvGrpSpPr>
        <p:cNvPr id="1" name="">
          <a:extLst>
            <a:ext uri="{FF2B5EF4-FFF2-40B4-BE49-F238E27FC236}">
              <a16:creationId xmlns:a16="http://schemas.microsoft.com/office/drawing/2014/main" id="{B9D9C76A-659E-DBEA-E769-D71715CC03C3}"/>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CB5D68-1205-E348-0D3A-03AF3CC30EE7}"/>
              </a:ext>
            </a:extLst>
          </p:cNvPr>
          <p:cNvSpPr>
            <a:spLocks noGrp="1"/>
          </p:cNvSpPr>
          <p:nvPr>
            <p:ph sz="half" idx="1"/>
          </p:nvPr>
        </p:nvSpPr>
        <p:spPr>
          <a:xfrm>
            <a:off x="716902" y="1182847"/>
            <a:ext cx="5181600" cy="1381677"/>
          </a:xfrm>
        </p:spPr>
        <p:txBody>
          <a:bodyPr>
            <a:normAutofit fontScale="92500" lnSpcReduction="20000"/>
          </a:bodyPr>
          <a:lstStyle/>
          <a:p>
            <a:pPr marL="0" indent="0">
              <a:buNone/>
            </a:pPr>
            <a:r>
              <a:rPr lang="en-US" sz="1800" b="1" dirty="0">
                <a:effectLst/>
                <a:ea typeface="Arial" panose="020B0604020202020204" pitchFamily="34" charset="0"/>
              </a:rPr>
              <a:t>K351 Sprinkler System – Installation</a:t>
            </a:r>
          </a:p>
          <a:p>
            <a:pPr lvl="1"/>
            <a:r>
              <a:rPr lang="en-US" sz="1800" dirty="0">
                <a:effectLst/>
                <a:ea typeface="Arial" panose="020B0604020202020204" pitchFamily="34" charset="0"/>
              </a:rPr>
              <a:t>Buildings are to be protected throughout by an approved automatic sprinkler system in accordance with NFPA 13, </a:t>
            </a:r>
            <a:r>
              <a:rPr lang="en-US" sz="1800" i="1" dirty="0">
                <a:effectLst/>
                <a:ea typeface="Arial" panose="020B0604020202020204" pitchFamily="34" charset="0"/>
              </a:rPr>
              <a:t>Standard for the Installation of Sprinkler Systems.</a:t>
            </a:r>
            <a:br>
              <a:rPr lang="en-US" sz="1800" i="1" dirty="0">
                <a:effectLst/>
                <a:ea typeface="Arial" panose="020B0604020202020204" pitchFamily="34" charset="0"/>
              </a:rPr>
            </a:br>
            <a:endParaRPr lang="en-US" sz="1800" i="1" dirty="0">
              <a:effectLst/>
              <a:ea typeface="Arial" panose="020B0604020202020204" pitchFamily="34" charset="0"/>
            </a:endParaRPr>
          </a:p>
          <a:p>
            <a:endParaRPr lang="en-US" dirty="0"/>
          </a:p>
        </p:txBody>
      </p:sp>
      <p:sp>
        <p:nvSpPr>
          <p:cNvPr id="4" name="Content Placeholder 3">
            <a:extLst>
              <a:ext uri="{FF2B5EF4-FFF2-40B4-BE49-F238E27FC236}">
                <a16:creationId xmlns:a16="http://schemas.microsoft.com/office/drawing/2014/main" id="{82C371D3-7448-FC86-8179-5F224C7A7535}"/>
              </a:ext>
            </a:extLst>
          </p:cNvPr>
          <p:cNvSpPr>
            <a:spLocks noGrp="1"/>
          </p:cNvSpPr>
          <p:nvPr>
            <p:ph sz="half" idx="2"/>
          </p:nvPr>
        </p:nvSpPr>
        <p:spPr>
          <a:xfrm>
            <a:off x="6172200" y="1333850"/>
            <a:ext cx="5181600" cy="1609047"/>
          </a:xfrm>
        </p:spPr>
        <p:txBody>
          <a:bodyPr>
            <a:normAutofit fontScale="92500" lnSpcReduction="20000"/>
          </a:bodyPr>
          <a:lstStyle/>
          <a:p>
            <a:r>
              <a:rPr lang="en-US" sz="1800" dirty="0"/>
              <a:t>This is something which continues to be problematic.  Spacing of heads, coverage in alcoves, mixed type of head, and insufficient spare heads continue be found.  Need to have the Master fire suppression team conduct a review for all the above.</a:t>
            </a:r>
            <a:br>
              <a:rPr lang="en-US" sz="1800" dirty="0"/>
            </a:br>
            <a:endParaRPr lang="en-US" sz="1800" dirty="0"/>
          </a:p>
        </p:txBody>
      </p:sp>
      <p:sp>
        <p:nvSpPr>
          <p:cNvPr id="5" name="Title 1">
            <a:extLst>
              <a:ext uri="{FF2B5EF4-FFF2-40B4-BE49-F238E27FC236}">
                <a16:creationId xmlns:a16="http://schemas.microsoft.com/office/drawing/2014/main" id="{3DE1B8C1-62A1-C7E3-CFDE-2F46C5C92A5E}"/>
              </a:ext>
            </a:extLst>
          </p:cNvPr>
          <p:cNvSpPr>
            <a:spLocks noGrp="1"/>
          </p:cNvSpPr>
          <p:nvPr>
            <p:ph type="title"/>
          </p:nvPr>
        </p:nvSpPr>
        <p:spPr>
          <a:xfrm>
            <a:off x="838200" y="365125"/>
            <a:ext cx="10515600" cy="614589"/>
          </a:xfrm>
        </p:spPr>
        <p:txBody>
          <a:bodyPr>
            <a:noAutofit/>
          </a:bodyPr>
          <a:lstStyle/>
          <a:p>
            <a:r>
              <a:rPr lang="en-US" b="1" dirty="0">
                <a:latin typeface="Arial" panose="020B0604020202020204" pitchFamily="34" charset="0"/>
                <a:cs typeface="Arial" panose="020B0604020202020204" pitchFamily="34" charset="0"/>
              </a:rPr>
              <a:t>Areas of Fire Protection</a:t>
            </a:r>
          </a:p>
        </p:txBody>
      </p:sp>
      <p:pic>
        <p:nvPicPr>
          <p:cNvPr id="6" name="Picture 5" descr="A fire sprinkler system on the ceiling&#10;&#10;AI-generated content may be incorrect.">
            <a:extLst>
              <a:ext uri="{FF2B5EF4-FFF2-40B4-BE49-F238E27FC236}">
                <a16:creationId xmlns:a16="http://schemas.microsoft.com/office/drawing/2014/main" id="{92594CCC-F52A-B0FF-B1A1-8589B7E8632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5950" y="3086101"/>
            <a:ext cx="2498834" cy="2498834"/>
          </a:xfrm>
          <a:prstGeom prst="rect">
            <a:avLst/>
          </a:prstGeom>
        </p:spPr>
      </p:pic>
      <p:pic>
        <p:nvPicPr>
          <p:cNvPr id="8" name="Picture 7" descr="A ceiling with a hole in the ceiling&#10;&#10;AI-generated content may be incorrect.">
            <a:extLst>
              <a:ext uri="{FF2B5EF4-FFF2-40B4-BE49-F238E27FC236}">
                <a16:creationId xmlns:a16="http://schemas.microsoft.com/office/drawing/2014/main" id="{FEF014FF-0D92-4FBA-1FE1-A4DBA71E80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07702" y="3044060"/>
            <a:ext cx="2498834" cy="2498834"/>
          </a:xfrm>
          <a:prstGeom prst="rect">
            <a:avLst/>
          </a:prstGeom>
        </p:spPr>
      </p:pic>
      <p:pic>
        <p:nvPicPr>
          <p:cNvPr id="10" name="Picture 9" descr="A ceiling with a light fixture&#10;&#10;AI-generated content may be incorrect.">
            <a:extLst>
              <a:ext uri="{FF2B5EF4-FFF2-40B4-BE49-F238E27FC236}">
                <a16:creationId xmlns:a16="http://schemas.microsoft.com/office/drawing/2014/main" id="{57765C0C-93BF-7515-DB21-3B23F70696D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264165" y="3049316"/>
            <a:ext cx="2498835" cy="2498835"/>
          </a:xfrm>
          <a:prstGeom prst="rect">
            <a:avLst/>
          </a:prstGeom>
        </p:spPr>
      </p:pic>
      <p:pic>
        <p:nvPicPr>
          <p:cNvPr id="12" name="Picture 11" descr="A fire sprinkler on a ceiling&#10;&#10;AI-generated content may be incorrect.">
            <a:extLst>
              <a:ext uri="{FF2B5EF4-FFF2-40B4-BE49-F238E27FC236}">
                <a16:creationId xmlns:a16="http://schemas.microsoft.com/office/drawing/2014/main" id="{A7DBBDA9-D5F9-3081-22DA-E32944CE03E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220629" y="3049316"/>
            <a:ext cx="2498836" cy="2498836"/>
          </a:xfrm>
          <a:prstGeom prst="rect">
            <a:avLst/>
          </a:prstGeom>
        </p:spPr>
      </p:pic>
    </p:spTree>
    <p:extLst>
      <p:ext uri="{BB962C8B-B14F-4D97-AF65-F5344CB8AC3E}">
        <p14:creationId xmlns:p14="http://schemas.microsoft.com/office/powerpoint/2010/main" val="13167451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alphaModFix amt="67000"/>
          </a:blip>
          <a:tile tx="0" ty="0" sx="100000" sy="100000" flip="none" algn="tl"/>
        </a:blipFill>
        <a:effectLst/>
      </p:bgPr>
    </p:bg>
    <p:spTree>
      <p:nvGrpSpPr>
        <p:cNvPr id="1" name="">
          <a:extLst>
            <a:ext uri="{FF2B5EF4-FFF2-40B4-BE49-F238E27FC236}">
              <a16:creationId xmlns:a16="http://schemas.microsoft.com/office/drawing/2014/main" id="{811B2BB9-2BC6-7D53-A5A3-2BBBC5E774E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AAE25A-F702-C921-DD3B-E8BEABA746F6}"/>
              </a:ext>
            </a:extLst>
          </p:cNvPr>
          <p:cNvSpPr>
            <a:spLocks noGrp="1"/>
          </p:cNvSpPr>
          <p:nvPr>
            <p:ph sz="half" idx="1"/>
          </p:nvPr>
        </p:nvSpPr>
        <p:spPr>
          <a:xfrm>
            <a:off x="716902" y="1182847"/>
            <a:ext cx="5181600" cy="5310028"/>
          </a:xfrm>
        </p:spPr>
        <p:txBody>
          <a:bodyPr>
            <a:normAutofit/>
          </a:bodyPr>
          <a:lstStyle/>
          <a:p>
            <a:pPr marL="0" marR="0" indent="0">
              <a:spcBef>
                <a:spcPts val="290"/>
              </a:spcBef>
              <a:spcAft>
                <a:spcPts val="0"/>
              </a:spcAft>
              <a:buNone/>
            </a:pPr>
            <a:r>
              <a:rPr lang="en-US" sz="1800" b="1" dirty="0">
                <a:effectLst/>
                <a:ea typeface="Arial" panose="020B0604020202020204" pitchFamily="34" charset="0"/>
              </a:rPr>
              <a:t>K353 Sprinkler System – Maintenance and Testing</a:t>
            </a:r>
          </a:p>
          <a:p>
            <a:pPr marR="104140" lvl="1">
              <a:spcBef>
                <a:spcPts val="295"/>
              </a:spcBef>
            </a:pPr>
            <a:r>
              <a:rPr lang="en-US" sz="1800" dirty="0">
                <a:effectLst/>
                <a:ea typeface="Arial" panose="020B0604020202020204" pitchFamily="34" charset="0"/>
              </a:rPr>
              <a:t>Automatic sprinkler and standpipe systems are inspected, tested, and maintained in accordance with NFPA 25, </a:t>
            </a:r>
            <a:r>
              <a:rPr lang="en-US" sz="1800" i="1" dirty="0">
                <a:effectLst/>
                <a:ea typeface="Arial" panose="020B0604020202020204" pitchFamily="34" charset="0"/>
              </a:rPr>
              <a:t>Standard for the Inspection, Testing, and Maintaining of Water-based Fire Protection Systems. </a:t>
            </a:r>
            <a:r>
              <a:rPr lang="en-US" sz="1800" dirty="0">
                <a:effectLst/>
                <a:ea typeface="Arial" panose="020B0604020202020204" pitchFamily="34" charset="0"/>
              </a:rPr>
              <a:t>Records of system design, maintenance, inspection and testing are maintained in a secure location and readily available.</a:t>
            </a:r>
          </a:p>
          <a:p>
            <a:pPr marL="0" indent="0">
              <a:buNone/>
            </a:pPr>
            <a:endParaRPr lang="en-US" sz="1800" b="1" dirty="0">
              <a:latin typeface="Arial" panose="020B0604020202020204" pitchFamily="34" charset="0"/>
              <a:ea typeface="Arial" panose="020B0604020202020204" pitchFamily="34" charset="0"/>
            </a:endParaRPr>
          </a:p>
          <a:p>
            <a:endParaRPr lang="en-US" dirty="0"/>
          </a:p>
        </p:txBody>
      </p:sp>
      <p:sp>
        <p:nvSpPr>
          <p:cNvPr id="4" name="Content Placeholder 3">
            <a:extLst>
              <a:ext uri="{FF2B5EF4-FFF2-40B4-BE49-F238E27FC236}">
                <a16:creationId xmlns:a16="http://schemas.microsoft.com/office/drawing/2014/main" id="{6B6BBAE7-4068-E025-CC76-E47C9C8FE7AD}"/>
              </a:ext>
            </a:extLst>
          </p:cNvPr>
          <p:cNvSpPr>
            <a:spLocks noGrp="1"/>
          </p:cNvSpPr>
          <p:nvPr>
            <p:ph sz="half" idx="2"/>
          </p:nvPr>
        </p:nvSpPr>
        <p:spPr>
          <a:xfrm>
            <a:off x="6172200" y="1333850"/>
            <a:ext cx="5181600" cy="4843113"/>
          </a:xfrm>
        </p:spPr>
        <p:txBody>
          <a:bodyPr>
            <a:normAutofit/>
          </a:bodyPr>
          <a:lstStyle/>
          <a:p>
            <a:r>
              <a:rPr lang="en-US" sz="1800" dirty="0"/>
              <a:t>Ensure that all the sprinkler inspection documentation contains the requires for NFPA 25.</a:t>
            </a:r>
            <a:br>
              <a:rPr lang="en-US" sz="1800" dirty="0"/>
            </a:br>
            <a:r>
              <a:rPr lang="en-US" sz="1800" dirty="0"/>
              <a:t>Additionally, be sure whenever work s performed on ceilings that escutcheon plates are reinstalled.  Ceilings need to be sealed tight to prevent smoke from bypassing the heads so sprinklers will activate. Fire hoses are within date.</a:t>
            </a:r>
            <a:br>
              <a:rPr lang="en-US" sz="1800" dirty="0"/>
            </a:br>
            <a:br>
              <a:rPr lang="en-US" sz="1800" dirty="0"/>
            </a:br>
            <a:br>
              <a:rPr lang="en-US" sz="1800" dirty="0"/>
            </a:br>
            <a:endParaRPr lang="en-US" sz="1800" dirty="0"/>
          </a:p>
        </p:txBody>
      </p:sp>
      <p:sp>
        <p:nvSpPr>
          <p:cNvPr id="5" name="Title 1">
            <a:extLst>
              <a:ext uri="{FF2B5EF4-FFF2-40B4-BE49-F238E27FC236}">
                <a16:creationId xmlns:a16="http://schemas.microsoft.com/office/drawing/2014/main" id="{4C282F4B-8177-DC98-5B37-9AD15F5A3D4B}"/>
              </a:ext>
            </a:extLst>
          </p:cNvPr>
          <p:cNvSpPr>
            <a:spLocks noGrp="1"/>
          </p:cNvSpPr>
          <p:nvPr>
            <p:ph type="title"/>
          </p:nvPr>
        </p:nvSpPr>
        <p:spPr>
          <a:xfrm>
            <a:off x="838200" y="365125"/>
            <a:ext cx="10515600" cy="614589"/>
          </a:xfrm>
        </p:spPr>
        <p:txBody>
          <a:bodyPr>
            <a:noAutofit/>
          </a:bodyPr>
          <a:lstStyle/>
          <a:p>
            <a:r>
              <a:rPr lang="en-US" b="1" dirty="0">
                <a:latin typeface="Arial" panose="020B0604020202020204" pitchFamily="34" charset="0"/>
                <a:cs typeface="Arial" panose="020B0604020202020204" pitchFamily="34" charset="0"/>
              </a:rPr>
              <a:t>Areas of Fire Protection</a:t>
            </a:r>
          </a:p>
        </p:txBody>
      </p:sp>
      <p:pic>
        <p:nvPicPr>
          <p:cNvPr id="6" name="Picture 5" descr="A sprinkler on a ceiling&#10;&#10;AI-generated content may be incorrect.">
            <a:extLst>
              <a:ext uri="{FF2B5EF4-FFF2-40B4-BE49-F238E27FC236}">
                <a16:creationId xmlns:a16="http://schemas.microsoft.com/office/drawing/2014/main" id="{F60C117D-80DF-100F-9C29-E36A40AA6B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26779" y="3837861"/>
            <a:ext cx="2115207" cy="2115207"/>
          </a:xfrm>
          <a:prstGeom prst="rect">
            <a:avLst/>
          </a:prstGeom>
        </p:spPr>
      </p:pic>
      <p:pic>
        <p:nvPicPr>
          <p:cNvPr id="8" name="Picture 7" descr="A white pipe with red knobs and a gauge&#10;&#10;AI-generated content may be incorrect.">
            <a:extLst>
              <a:ext uri="{FF2B5EF4-FFF2-40B4-BE49-F238E27FC236}">
                <a16:creationId xmlns:a16="http://schemas.microsoft.com/office/drawing/2014/main" id="{46D48CF9-E430-3D55-71E7-16D9B0EE92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1552" y="3837859"/>
            <a:ext cx="2115207" cy="2115207"/>
          </a:xfrm>
          <a:prstGeom prst="rect">
            <a:avLst/>
          </a:prstGeom>
        </p:spPr>
      </p:pic>
      <p:pic>
        <p:nvPicPr>
          <p:cNvPr id="10" name="Picture 9" descr="A fire hose attached to a wall&#10;&#10;AI-generated content may be incorrect.">
            <a:extLst>
              <a:ext uri="{FF2B5EF4-FFF2-40B4-BE49-F238E27FC236}">
                <a16:creationId xmlns:a16="http://schemas.microsoft.com/office/drawing/2014/main" id="{A6A3D985-51DC-5311-D3A5-E5C405D3E1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28319" y="3837859"/>
            <a:ext cx="2115207" cy="2115207"/>
          </a:xfrm>
          <a:prstGeom prst="rect">
            <a:avLst/>
          </a:prstGeom>
        </p:spPr>
      </p:pic>
    </p:spTree>
    <p:extLst>
      <p:ext uri="{BB962C8B-B14F-4D97-AF65-F5344CB8AC3E}">
        <p14:creationId xmlns:p14="http://schemas.microsoft.com/office/powerpoint/2010/main" val="2010863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alphaModFix amt="67000"/>
          </a:blip>
          <a:tile tx="0" ty="0" sx="100000" sy="100000" flip="none" algn="tl"/>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33B6909-2364-4497-92A5-8B6D0257D99D}"/>
              </a:ext>
            </a:extLst>
          </p:cNvPr>
          <p:cNvSpPr>
            <a:spLocks noGrp="1"/>
          </p:cNvSpPr>
          <p:nvPr>
            <p:ph sz="half" idx="1"/>
          </p:nvPr>
        </p:nvSpPr>
        <p:spPr>
          <a:xfrm>
            <a:off x="2587744" y="1182847"/>
            <a:ext cx="5181600" cy="5310028"/>
          </a:xfrm>
        </p:spPr>
        <p:txBody>
          <a:bodyPr>
            <a:normAutofit/>
          </a:bodyPr>
          <a:lstStyle/>
          <a:p>
            <a:pPr marL="0" indent="0">
              <a:buNone/>
            </a:pPr>
            <a:endParaRPr lang="en-US" sz="1800" b="1" dirty="0">
              <a:latin typeface="Arial" panose="020B0604020202020204" pitchFamily="34" charset="0"/>
              <a:ea typeface="Arial" panose="020B0604020202020204" pitchFamily="34" charset="0"/>
            </a:endParaRPr>
          </a:p>
          <a:p>
            <a:pPr marL="0" indent="0">
              <a:buNone/>
            </a:pPr>
            <a:r>
              <a:rPr lang="en-US" sz="1800" b="1" dirty="0">
                <a:ea typeface="Arial" panose="020B0604020202020204" pitchFamily="34" charset="0"/>
              </a:rPr>
              <a:t>Other concerns</a:t>
            </a:r>
          </a:p>
          <a:p>
            <a:pPr lvl="1"/>
            <a:r>
              <a:rPr lang="en-US" sz="1800" dirty="0">
                <a:ea typeface="Arial" panose="020B0604020202020204" pitchFamily="34" charset="0"/>
              </a:rPr>
              <a:t>These items are cited in various tags</a:t>
            </a:r>
            <a:endParaRPr lang="en-US" sz="1800" b="1" dirty="0">
              <a:effectLst/>
              <a:ea typeface="Arial" panose="020B0604020202020204" pitchFamily="34" charset="0"/>
            </a:endParaRPr>
          </a:p>
          <a:p>
            <a:r>
              <a:rPr lang="en-US" sz="1800" dirty="0"/>
              <a:t>Doors opening onto exit corridors held open by door stops.</a:t>
            </a:r>
          </a:p>
          <a:p>
            <a:r>
              <a:rPr lang="en-US" sz="1800" dirty="0"/>
              <a:t>Missing the required four-year damper inspection reports.</a:t>
            </a:r>
          </a:p>
          <a:p>
            <a:r>
              <a:rPr lang="en-US" sz="1800" dirty="0"/>
              <a:t>Annual fire door inspections as per NFPA 80</a:t>
            </a:r>
          </a:p>
          <a:p>
            <a:r>
              <a:rPr lang="en-US" sz="1800" dirty="0"/>
              <a:t>Penetrations through fire walls.</a:t>
            </a:r>
          </a:p>
          <a:p>
            <a:r>
              <a:rPr lang="en-US" sz="1800" dirty="0"/>
              <a:t>Electrical conduits in stair towers.</a:t>
            </a:r>
          </a:p>
          <a:p>
            <a:r>
              <a:rPr lang="en-US" sz="1800" dirty="0"/>
              <a:t>Storage rooms opening directly into stairs.</a:t>
            </a:r>
          </a:p>
          <a:p>
            <a:endParaRPr lang="en-US" sz="1800" dirty="0"/>
          </a:p>
        </p:txBody>
      </p:sp>
      <p:sp>
        <p:nvSpPr>
          <p:cNvPr id="4" name="Content Placeholder 3">
            <a:extLst>
              <a:ext uri="{FF2B5EF4-FFF2-40B4-BE49-F238E27FC236}">
                <a16:creationId xmlns:a16="http://schemas.microsoft.com/office/drawing/2014/main" id="{68F1B5ED-9ACB-4733-B2E5-5AE320C0B4AB}"/>
              </a:ext>
            </a:extLst>
          </p:cNvPr>
          <p:cNvSpPr>
            <a:spLocks noGrp="1"/>
          </p:cNvSpPr>
          <p:nvPr>
            <p:ph sz="half" idx="2"/>
          </p:nvPr>
        </p:nvSpPr>
        <p:spPr>
          <a:xfrm>
            <a:off x="6172200" y="1333850"/>
            <a:ext cx="5181600" cy="4843113"/>
          </a:xfrm>
        </p:spPr>
        <p:txBody>
          <a:bodyPr>
            <a:normAutofit/>
          </a:bodyPr>
          <a:lstStyle/>
          <a:p>
            <a:br>
              <a:rPr lang="en-US" sz="1800" dirty="0"/>
            </a:br>
            <a:br>
              <a:rPr lang="en-US" sz="1800" dirty="0"/>
            </a:br>
            <a:endParaRPr lang="en-US" sz="1800" dirty="0"/>
          </a:p>
        </p:txBody>
      </p:sp>
      <p:sp>
        <p:nvSpPr>
          <p:cNvPr id="5" name="Title 1">
            <a:extLst>
              <a:ext uri="{FF2B5EF4-FFF2-40B4-BE49-F238E27FC236}">
                <a16:creationId xmlns:a16="http://schemas.microsoft.com/office/drawing/2014/main" id="{DE7D3781-1A2E-46AB-B435-0F86D16E3D3C}"/>
              </a:ext>
            </a:extLst>
          </p:cNvPr>
          <p:cNvSpPr>
            <a:spLocks noGrp="1"/>
          </p:cNvSpPr>
          <p:nvPr>
            <p:ph type="title"/>
          </p:nvPr>
        </p:nvSpPr>
        <p:spPr>
          <a:xfrm>
            <a:off x="838200" y="365125"/>
            <a:ext cx="10515600" cy="614589"/>
          </a:xfrm>
        </p:spPr>
        <p:txBody>
          <a:bodyPr>
            <a:noAutofit/>
          </a:bodyPr>
          <a:lstStyle/>
          <a:p>
            <a:r>
              <a:rPr lang="en-US" b="1" dirty="0">
                <a:latin typeface="Arial" panose="020B0604020202020204" pitchFamily="34" charset="0"/>
                <a:cs typeface="Arial" panose="020B0604020202020204" pitchFamily="34" charset="0"/>
              </a:rPr>
              <a:t>Areas of Fire Protection</a:t>
            </a:r>
          </a:p>
        </p:txBody>
      </p:sp>
    </p:spTree>
    <p:extLst>
      <p:ext uri="{BB962C8B-B14F-4D97-AF65-F5344CB8AC3E}">
        <p14:creationId xmlns:p14="http://schemas.microsoft.com/office/powerpoint/2010/main" val="17071806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alphaModFix amt="67000"/>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FEA47-DF32-47DE-8444-D96DC2322AB1}"/>
              </a:ext>
            </a:extLst>
          </p:cNvPr>
          <p:cNvSpPr>
            <a:spLocks noGrp="1"/>
          </p:cNvSpPr>
          <p:nvPr>
            <p:ph type="title"/>
          </p:nvPr>
        </p:nvSpPr>
        <p:spPr>
          <a:xfrm>
            <a:off x="838200" y="365126"/>
            <a:ext cx="10515600" cy="567936"/>
          </a:xfrm>
        </p:spPr>
        <p:txBody>
          <a:bodyPr>
            <a:noAutofit/>
          </a:bodyPr>
          <a:lstStyle/>
          <a:p>
            <a:r>
              <a:rPr lang="en-US" b="1" dirty="0">
                <a:latin typeface="Arial" panose="020B0604020202020204" pitchFamily="34" charset="0"/>
                <a:cs typeface="Arial" panose="020B0604020202020204" pitchFamily="34" charset="0"/>
              </a:rPr>
              <a:t>Operating Features</a:t>
            </a:r>
          </a:p>
        </p:txBody>
      </p:sp>
      <p:sp>
        <p:nvSpPr>
          <p:cNvPr id="3" name="Content Placeholder 2">
            <a:extLst>
              <a:ext uri="{FF2B5EF4-FFF2-40B4-BE49-F238E27FC236}">
                <a16:creationId xmlns:a16="http://schemas.microsoft.com/office/drawing/2014/main" id="{30D3C86D-2E10-4AE0-B783-547F61427F0E}"/>
              </a:ext>
            </a:extLst>
          </p:cNvPr>
          <p:cNvSpPr>
            <a:spLocks noGrp="1"/>
          </p:cNvSpPr>
          <p:nvPr>
            <p:ph sz="half" idx="1"/>
          </p:nvPr>
        </p:nvSpPr>
        <p:spPr/>
        <p:txBody>
          <a:bodyPr>
            <a:normAutofit/>
          </a:bodyPr>
          <a:lstStyle/>
          <a:p>
            <a:pPr marL="0" indent="0">
              <a:buNone/>
            </a:pPr>
            <a:r>
              <a:rPr lang="en-US" sz="1800" b="1" dirty="0">
                <a:effectLst/>
                <a:ea typeface="Arial" panose="020B0604020202020204" pitchFamily="34" charset="0"/>
              </a:rPr>
              <a:t>K531 Elevators</a:t>
            </a:r>
          </a:p>
          <a:p>
            <a:pPr lvl="1"/>
            <a:r>
              <a:rPr lang="en-US" sz="1800" dirty="0">
                <a:effectLst/>
                <a:ea typeface="Arial" panose="020B0604020202020204" pitchFamily="34" charset="0"/>
              </a:rPr>
              <a:t>Elevators comply with the provision of 9.4. Elevators are inspected and tested as specified in ASME A17.1, </a:t>
            </a:r>
            <a:r>
              <a:rPr lang="en-US" sz="1800" i="1" dirty="0">
                <a:effectLst/>
                <a:ea typeface="Arial" panose="020B0604020202020204" pitchFamily="34" charset="0"/>
              </a:rPr>
              <a:t>Safety Code for Elevators and Escalators. </a:t>
            </a:r>
            <a:r>
              <a:rPr lang="en-US" sz="1800" dirty="0">
                <a:effectLst/>
                <a:ea typeface="Arial" panose="020B0604020202020204" pitchFamily="34" charset="0"/>
              </a:rPr>
              <a:t>Firefighter’s Service is operated monthly with a written record.</a:t>
            </a:r>
          </a:p>
          <a:p>
            <a:pPr marL="0" indent="0">
              <a:buNone/>
            </a:pPr>
            <a:r>
              <a:rPr lang="en-US" sz="1800" b="1" dirty="0">
                <a:ea typeface="Arial" panose="020B0604020202020204" pitchFamily="34" charset="0"/>
              </a:rPr>
              <a:t>K521 Plenums</a:t>
            </a:r>
          </a:p>
          <a:p>
            <a:pPr marL="0" indent="0">
              <a:buNone/>
            </a:pPr>
            <a:r>
              <a:rPr lang="en-US" sz="1800" b="1" dirty="0">
                <a:effectLst/>
                <a:latin typeface="Times New Roman" panose="02020603050405020304" pitchFamily="18" charset="0"/>
                <a:ea typeface="MS Mincho" panose="02020609040205080304" pitchFamily="49" charset="-128"/>
              </a:rPr>
              <a:t>	</a:t>
            </a:r>
            <a:r>
              <a:rPr lang="en-US" sz="1800" dirty="0">
                <a:effectLst/>
                <a:latin typeface="Times New Roman" panose="02020603050405020304" pitchFamily="18" charset="0"/>
                <a:ea typeface="MS Mincho" panose="02020609040205080304" pitchFamily="49" charset="-128"/>
              </a:rPr>
              <a:t>2012 NFPA 90A 4.3.11 Plenums</a:t>
            </a:r>
            <a:br>
              <a:rPr lang="en-US" sz="1800" dirty="0">
                <a:effectLst/>
                <a:latin typeface="Times New Roman" panose="02020603050405020304" pitchFamily="18" charset="0"/>
                <a:ea typeface="MS Mincho" panose="02020609040205080304" pitchFamily="49" charset="-128"/>
              </a:rPr>
            </a:br>
            <a:r>
              <a:rPr lang="en-US" sz="1800" dirty="0" err="1">
                <a:effectLst/>
                <a:latin typeface="Times New Roman" panose="02020603050405020304" pitchFamily="18" charset="0"/>
                <a:ea typeface="MS Mincho" panose="02020609040205080304" pitchFamily="49" charset="-128"/>
              </a:rPr>
              <a:t>Yhe</a:t>
            </a:r>
            <a:r>
              <a:rPr lang="en-US" sz="1800" dirty="0">
                <a:effectLst/>
                <a:latin typeface="Times New Roman" panose="02020603050405020304" pitchFamily="18" charset="0"/>
                <a:ea typeface="MS Mincho" panose="02020609040205080304" pitchFamily="49" charset="-128"/>
              </a:rPr>
              <a:t> return air plenum when utilized above the ceilings requires the area to be fully sealed to prevent air infiltration to surrounding rooms.  These systems are often used in corridors. </a:t>
            </a:r>
            <a:endParaRPr lang="en-US" sz="1800" dirty="0">
              <a:effectLst/>
              <a:latin typeface="Arial" panose="020B0604020202020204" pitchFamily="34" charset="0"/>
              <a:ea typeface="Arial" panose="020B0604020202020204" pitchFamily="34" charset="0"/>
            </a:endParaRPr>
          </a:p>
          <a:p>
            <a:pPr marL="0" indent="0">
              <a:buNone/>
            </a:pPr>
            <a:endParaRPr lang="en-US" dirty="0"/>
          </a:p>
        </p:txBody>
      </p:sp>
      <p:sp>
        <p:nvSpPr>
          <p:cNvPr id="4" name="Content Placeholder 3">
            <a:extLst>
              <a:ext uri="{FF2B5EF4-FFF2-40B4-BE49-F238E27FC236}">
                <a16:creationId xmlns:a16="http://schemas.microsoft.com/office/drawing/2014/main" id="{B336F203-FC5D-455F-995B-874658A8EF94}"/>
              </a:ext>
            </a:extLst>
          </p:cNvPr>
          <p:cNvSpPr>
            <a:spLocks noGrp="1"/>
          </p:cNvSpPr>
          <p:nvPr>
            <p:ph sz="half" idx="2"/>
          </p:nvPr>
        </p:nvSpPr>
        <p:spPr/>
        <p:txBody>
          <a:bodyPr>
            <a:normAutofit/>
          </a:bodyPr>
          <a:lstStyle/>
          <a:p>
            <a:endParaRPr lang="en-US" sz="1800" dirty="0"/>
          </a:p>
          <a:p>
            <a:r>
              <a:rPr lang="en-US" sz="1800" dirty="0"/>
              <a:t>Ensure that facility is conducting and logging the recall of elevators.</a:t>
            </a:r>
          </a:p>
          <a:p>
            <a:endParaRPr lang="en-US" sz="1800" dirty="0"/>
          </a:p>
          <a:p>
            <a:endParaRPr lang="en-US" sz="1800" dirty="0"/>
          </a:p>
          <a:p>
            <a:r>
              <a:rPr lang="en-US" sz="1800" dirty="0"/>
              <a:t>If your ventilation system has a plenum the facility should conduct an above ceiling inspection to ensure that it meets these requirements.</a:t>
            </a:r>
          </a:p>
        </p:txBody>
      </p:sp>
    </p:spTree>
    <p:extLst>
      <p:ext uri="{BB962C8B-B14F-4D97-AF65-F5344CB8AC3E}">
        <p14:creationId xmlns:p14="http://schemas.microsoft.com/office/powerpoint/2010/main" val="6835904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alphaModFix amt="67000"/>
          </a:blip>
          <a:tile tx="0" ty="0" sx="100000" sy="100000" flip="none" algn="tl"/>
        </a:blipFill>
        <a:effectLst/>
      </p:bgPr>
    </p:bg>
    <p:spTree>
      <p:nvGrpSpPr>
        <p:cNvPr id="1" name="">
          <a:extLst>
            <a:ext uri="{FF2B5EF4-FFF2-40B4-BE49-F238E27FC236}">
              <a16:creationId xmlns:a16="http://schemas.microsoft.com/office/drawing/2014/main" id="{F900ECDE-EB53-84E2-F3B2-68FD152E3B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80C5515-41BA-7E77-7B12-6C18F1D6A22E}"/>
              </a:ext>
            </a:extLst>
          </p:cNvPr>
          <p:cNvSpPr>
            <a:spLocks noGrp="1"/>
          </p:cNvSpPr>
          <p:nvPr>
            <p:ph type="title"/>
          </p:nvPr>
        </p:nvSpPr>
        <p:spPr>
          <a:xfrm>
            <a:off x="838200" y="365125"/>
            <a:ext cx="10515600" cy="698565"/>
          </a:xfrm>
        </p:spPr>
        <p:txBody>
          <a:bodyPr>
            <a:noAutofit/>
          </a:bodyPr>
          <a:lstStyle/>
          <a:p>
            <a:r>
              <a:rPr lang="en-US" b="1" dirty="0">
                <a:effectLst/>
                <a:latin typeface="Arial" panose="020B0604020202020204" pitchFamily="34" charset="0"/>
                <a:ea typeface="Arial" panose="020B0604020202020204" pitchFamily="34" charset="0"/>
                <a:cs typeface="Arial" panose="020B0604020202020204" pitchFamily="34" charset="0"/>
              </a:rPr>
              <a:t>HEALTH CARE FACILITIES </a:t>
            </a:r>
            <a:br>
              <a:rPr lang="en-US" b="1" dirty="0">
                <a:effectLst/>
                <a:latin typeface="Arial" panose="020B0604020202020204" pitchFamily="34" charset="0"/>
                <a:ea typeface="Arial" panose="020B0604020202020204" pitchFamily="34" charset="0"/>
                <a:cs typeface="Arial" panose="020B0604020202020204" pitchFamily="34" charset="0"/>
              </a:rPr>
            </a:br>
            <a:r>
              <a:rPr lang="en-US" b="1" dirty="0">
                <a:effectLst/>
                <a:latin typeface="Arial" panose="020B0604020202020204" pitchFamily="34" charset="0"/>
                <a:ea typeface="Arial" panose="020B0604020202020204" pitchFamily="34" charset="0"/>
                <a:cs typeface="Arial" panose="020B0604020202020204" pitchFamily="34" charset="0"/>
              </a:rPr>
              <a:t>CODE REQUIREMENTS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9F588BC-9561-9B46-33E8-26BE14608F1D}"/>
              </a:ext>
            </a:extLst>
          </p:cNvPr>
          <p:cNvSpPr>
            <a:spLocks noGrp="1"/>
          </p:cNvSpPr>
          <p:nvPr>
            <p:ph sz="half" idx="1"/>
          </p:nvPr>
        </p:nvSpPr>
        <p:spPr>
          <a:xfrm>
            <a:off x="838200" y="1184988"/>
            <a:ext cx="5181600" cy="4991975"/>
          </a:xfrm>
        </p:spPr>
        <p:txBody>
          <a:bodyPr>
            <a:normAutofit/>
          </a:bodyPr>
          <a:lstStyle/>
          <a:p>
            <a:pPr marL="67945" marR="0">
              <a:spcBef>
                <a:spcPts val="295"/>
              </a:spcBef>
              <a:spcAft>
                <a:spcPts val="0"/>
              </a:spcAft>
            </a:pPr>
            <a:endParaRPr lang="en-US" sz="1800" b="1" dirty="0">
              <a:effectLst/>
              <a:latin typeface="Arial" panose="020B0604020202020204" pitchFamily="34" charset="0"/>
              <a:ea typeface="Arial" panose="020B0604020202020204" pitchFamily="34" charset="0"/>
            </a:endParaRPr>
          </a:p>
          <a:p>
            <a:pPr marL="0" marR="0" indent="0">
              <a:spcBef>
                <a:spcPts val="295"/>
              </a:spcBef>
              <a:spcAft>
                <a:spcPts val="0"/>
              </a:spcAft>
              <a:buNone/>
            </a:pPr>
            <a:endParaRPr lang="en-US" sz="1800" b="1" dirty="0">
              <a:effectLst/>
              <a:ea typeface="Arial" panose="020B0604020202020204" pitchFamily="34" charset="0"/>
            </a:endParaRPr>
          </a:p>
          <a:p>
            <a:pPr marL="0" marR="0" indent="0">
              <a:spcBef>
                <a:spcPts val="295"/>
              </a:spcBef>
              <a:spcAft>
                <a:spcPts val="0"/>
              </a:spcAft>
              <a:buNone/>
            </a:pPr>
            <a:endParaRPr lang="en-US" sz="1800" b="1" dirty="0">
              <a:ea typeface="Arial" panose="020B0604020202020204" pitchFamily="34" charset="0"/>
            </a:endParaRPr>
          </a:p>
          <a:p>
            <a:pPr marL="0" marR="0" indent="0">
              <a:spcBef>
                <a:spcPts val="295"/>
              </a:spcBef>
              <a:spcAft>
                <a:spcPts val="0"/>
              </a:spcAft>
              <a:buNone/>
            </a:pPr>
            <a:endParaRPr lang="en-US" sz="1800" b="1" dirty="0">
              <a:effectLst/>
              <a:ea typeface="Arial" panose="020B0604020202020204" pitchFamily="34" charset="0"/>
            </a:endParaRPr>
          </a:p>
          <a:p>
            <a:pPr marL="0" marR="0" indent="0">
              <a:spcBef>
                <a:spcPts val="295"/>
              </a:spcBef>
              <a:spcAft>
                <a:spcPts val="0"/>
              </a:spcAft>
              <a:buNone/>
            </a:pPr>
            <a:r>
              <a:rPr lang="en-US" sz="1800" b="1" dirty="0">
                <a:effectLst/>
                <a:ea typeface="Arial" panose="020B0604020202020204" pitchFamily="34" charset="0"/>
              </a:rPr>
              <a:t>K901 Fundamentals – Building System Categories</a:t>
            </a:r>
            <a:endParaRPr lang="en-US" sz="1800" dirty="0">
              <a:effectLst/>
              <a:ea typeface="Arial" panose="020B0604020202020204" pitchFamily="34" charset="0"/>
            </a:endParaRPr>
          </a:p>
          <a:p>
            <a:pPr marR="132080" lvl="1">
              <a:spcBef>
                <a:spcPts val="290"/>
              </a:spcBef>
            </a:pPr>
            <a:r>
              <a:rPr lang="en-US" sz="1800" dirty="0">
                <a:effectLst/>
                <a:ea typeface="Arial" panose="020B0604020202020204" pitchFamily="34" charset="0"/>
              </a:rPr>
              <a:t>Building systems are designed to meet Category 1 through 4 requirements as detailed in NFPA 99. Categories are determined by a formal and documented risk assessment procedure performed by qualified personnel. Chapter 4 (NFPA 99)</a:t>
            </a:r>
          </a:p>
          <a:p>
            <a:pPr marL="67945" marR="0">
              <a:spcBef>
                <a:spcPts val="295"/>
              </a:spcBef>
              <a:spcAft>
                <a:spcPts val="0"/>
              </a:spcAft>
            </a:pPr>
            <a:endParaRPr lang="en-US" sz="1800" b="1" dirty="0">
              <a:effectLst/>
              <a:ea typeface="Arial" panose="020B0604020202020204" pitchFamily="34" charset="0"/>
            </a:endParaRPr>
          </a:p>
          <a:p>
            <a:pPr marL="0" marR="0" indent="0">
              <a:spcBef>
                <a:spcPts val="295"/>
              </a:spcBef>
              <a:spcAft>
                <a:spcPts val="0"/>
              </a:spcAft>
              <a:buNone/>
            </a:pPr>
            <a:endParaRPr lang="en-US" sz="1800" b="1" dirty="0">
              <a:ea typeface="Arial" panose="020B0604020202020204" pitchFamily="34" charset="0"/>
            </a:endParaRPr>
          </a:p>
          <a:p>
            <a:pPr marL="0" marR="132080" indent="0">
              <a:spcBef>
                <a:spcPts val="290"/>
              </a:spcBef>
              <a:spcAft>
                <a:spcPts val="0"/>
              </a:spcAft>
              <a:buNone/>
            </a:pPr>
            <a:endParaRPr lang="en-US" dirty="0"/>
          </a:p>
        </p:txBody>
      </p:sp>
      <p:sp>
        <p:nvSpPr>
          <p:cNvPr id="4" name="Content Placeholder 3">
            <a:extLst>
              <a:ext uri="{FF2B5EF4-FFF2-40B4-BE49-F238E27FC236}">
                <a16:creationId xmlns:a16="http://schemas.microsoft.com/office/drawing/2014/main" id="{750DBF94-87E6-EE3A-AC6D-BBD2F5A8CC8A}"/>
              </a:ext>
            </a:extLst>
          </p:cNvPr>
          <p:cNvSpPr>
            <a:spLocks noGrp="1"/>
          </p:cNvSpPr>
          <p:nvPr>
            <p:ph sz="half" idx="2"/>
          </p:nvPr>
        </p:nvSpPr>
        <p:spPr>
          <a:xfrm>
            <a:off x="6172200" y="1184988"/>
            <a:ext cx="5181600" cy="4991975"/>
          </a:xfrm>
        </p:spPr>
        <p:txBody>
          <a:bodyPr>
            <a:normAutofit/>
          </a:bodyPr>
          <a:lstStyle/>
          <a:p>
            <a:endParaRPr lang="en-US" sz="1800" dirty="0"/>
          </a:p>
          <a:p>
            <a:endParaRPr lang="en-US" sz="1800" dirty="0"/>
          </a:p>
          <a:p>
            <a:endParaRPr lang="en-US" sz="1800" dirty="0"/>
          </a:p>
          <a:p>
            <a:endParaRPr lang="en-US" sz="1800" dirty="0"/>
          </a:p>
          <a:p>
            <a:r>
              <a:rPr lang="en-US" sz="1800" dirty="0"/>
              <a:t>Complete the assessment form for your buildings systems.  Can be found online search NFPA 99 assessment.  Your care team should be involved with this review as it also aids in completing the required HVA for emergency management.</a:t>
            </a:r>
            <a:br>
              <a:rPr lang="en-US" sz="1800" dirty="0"/>
            </a:br>
            <a:br>
              <a:rPr lang="en-US" sz="1800" dirty="0"/>
            </a:br>
            <a:br>
              <a:rPr lang="en-US" sz="1800" dirty="0"/>
            </a:br>
            <a:br>
              <a:rPr lang="en-US" sz="1800" dirty="0"/>
            </a:br>
            <a:br>
              <a:rPr lang="en-US" sz="1800" dirty="0"/>
            </a:br>
            <a:endParaRPr lang="en-US" sz="1800" dirty="0"/>
          </a:p>
        </p:txBody>
      </p:sp>
    </p:spTree>
    <p:extLst>
      <p:ext uri="{BB962C8B-B14F-4D97-AF65-F5344CB8AC3E}">
        <p14:creationId xmlns:p14="http://schemas.microsoft.com/office/powerpoint/2010/main" val="16236111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alphaModFix amt="67000"/>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1A347-CF41-4075-ACAF-F203F2BC9922}"/>
              </a:ext>
            </a:extLst>
          </p:cNvPr>
          <p:cNvSpPr>
            <a:spLocks noGrp="1"/>
          </p:cNvSpPr>
          <p:nvPr>
            <p:ph type="title"/>
          </p:nvPr>
        </p:nvSpPr>
        <p:spPr>
          <a:xfrm>
            <a:off x="838200" y="365125"/>
            <a:ext cx="10515600" cy="698565"/>
          </a:xfrm>
        </p:spPr>
        <p:txBody>
          <a:bodyPr>
            <a:noAutofit/>
          </a:bodyPr>
          <a:lstStyle/>
          <a:p>
            <a:r>
              <a:rPr lang="en-US" b="1" dirty="0">
                <a:effectLst/>
                <a:latin typeface="Arial" panose="020B0604020202020204" pitchFamily="34" charset="0"/>
                <a:ea typeface="Arial" panose="020B0604020202020204" pitchFamily="34" charset="0"/>
                <a:cs typeface="Arial" panose="020B0604020202020204" pitchFamily="34" charset="0"/>
              </a:rPr>
              <a:t>HEALTH CARE FACILITIES </a:t>
            </a:r>
            <a:br>
              <a:rPr lang="en-US" b="1" dirty="0">
                <a:effectLst/>
                <a:latin typeface="Arial" panose="020B0604020202020204" pitchFamily="34" charset="0"/>
                <a:ea typeface="Arial" panose="020B0604020202020204" pitchFamily="34" charset="0"/>
                <a:cs typeface="Arial" panose="020B0604020202020204" pitchFamily="34" charset="0"/>
              </a:rPr>
            </a:br>
            <a:r>
              <a:rPr lang="en-US" b="1" dirty="0">
                <a:effectLst/>
                <a:latin typeface="Arial" panose="020B0604020202020204" pitchFamily="34" charset="0"/>
                <a:ea typeface="Arial" panose="020B0604020202020204" pitchFamily="34" charset="0"/>
                <a:cs typeface="Arial" panose="020B0604020202020204" pitchFamily="34" charset="0"/>
              </a:rPr>
              <a:t>CODE REQUIREMENTS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6DC6B1-8D9C-45D8-8309-79967F028C88}"/>
              </a:ext>
            </a:extLst>
          </p:cNvPr>
          <p:cNvSpPr>
            <a:spLocks noGrp="1"/>
          </p:cNvSpPr>
          <p:nvPr>
            <p:ph sz="half" idx="1"/>
          </p:nvPr>
        </p:nvSpPr>
        <p:spPr>
          <a:xfrm>
            <a:off x="838200" y="1184989"/>
            <a:ext cx="5181600" cy="1852502"/>
          </a:xfrm>
        </p:spPr>
        <p:txBody>
          <a:bodyPr>
            <a:normAutofit/>
          </a:bodyPr>
          <a:lstStyle/>
          <a:p>
            <a:pPr marL="67945" marR="0">
              <a:spcBef>
                <a:spcPts val="295"/>
              </a:spcBef>
              <a:spcAft>
                <a:spcPts val="0"/>
              </a:spcAft>
            </a:pPr>
            <a:endParaRPr lang="en-US" sz="1800" b="1" dirty="0">
              <a:effectLst/>
              <a:latin typeface="Arial" panose="020B0604020202020204" pitchFamily="34" charset="0"/>
              <a:ea typeface="Arial" panose="020B0604020202020204" pitchFamily="34" charset="0"/>
            </a:endParaRPr>
          </a:p>
          <a:p>
            <a:pPr marL="0" marR="0" indent="0">
              <a:spcBef>
                <a:spcPts val="295"/>
              </a:spcBef>
              <a:spcAft>
                <a:spcPts val="0"/>
              </a:spcAft>
              <a:buNone/>
            </a:pPr>
            <a:r>
              <a:rPr lang="en-US" sz="1800" b="1" dirty="0">
                <a:effectLst/>
                <a:ea typeface="Arial" panose="020B0604020202020204" pitchFamily="34" charset="0"/>
              </a:rPr>
              <a:t>K911 Electrical Systems – Other</a:t>
            </a:r>
          </a:p>
          <a:p>
            <a:pPr lvl="1">
              <a:spcBef>
                <a:spcPts val="295"/>
              </a:spcBef>
            </a:pPr>
            <a:r>
              <a:rPr lang="en-US" sz="1800" dirty="0">
                <a:effectLst/>
                <a:ea typeface="Arial" panose="020B0604020202020204" pitchFamily="34" charset="0"/>
              </a:rPr>
              <a:t>Electrical Systems requirements that are not addressed by the provided K-Tags but are deficient. Chapter 6 (NFPA 99)</a:t>
            </a:r>
            <a:endParaRPr lang="en-US" sz="1800" dirty="0">
              <a:ea typeface="Arial" panose="020B0604020202020204" pitchFamily="34" charset="0"/>
            </a:endParaRPr>
          </a:p>
          <a:p>
            <a:pPr marL="0" marR="132080" indent="0">
              <a:spcBef>
                <a:spcPts val="290"/>
              </a:spcBef>
              <a:spcAft>
                <a:spcPts val="0"/>
              </a:spcAft>
              <a:buNone/>
            </a:pPr>
            <a:endParaRPr lang="en-US" dirty="0"/>
          </a:p>
        </p:txBody>
      </p:sp>
      <p:sp>
        <p:nvSpPr>
          <p:cNvPr id="4" name="Content Placeholder 3">
            <a:extLst>
              <a:ext uri="{FF2B5EF4-FFF2-40B4-BE49-F238E27FC236}">
                <a16:creationId xmlns:a16="http://schemas.microsoft.com/office/drawing/2014/main" id="{D32DFEEC-6FFE-4670-8B0B-B44DE9840FE2}"/>
              </a:ext>
            </a:extLst>
          </p:cNvPr>
          <p:cNvSpPr>
            <a:spLocks noGrp="1"/>
          </p:cNvSpPr>
          <p:nvPr>
            <p:ph sz="half" idx="2"/>
          </p:nvPr>
        </p:nvSpPr>
        <p:spPr>
          <a:xfrm>
            <a:off x="6172200" y="1184989"/>
            <a:ext cx="5181600" cy="1852502"/>
          </a:xfrm>
        </p:spPr>
        <p:txBody>
          <a:bodyPr>
            <a:normAutofit/>
          </a:bodyPr>
          <a:lstStyle/>
          <a:p>
            <a:pPr marL="0" indent="0">
              <a:buNone/>
            </a:pPr>
            <a:endParaRPr lang="en-US" sz="1800" dirty="0"/>
          </a:p>
          <a:p>
            <a:r>
              <a:rPr lang="en-US" sz="1800" dirty="0"/>
              <a:t>There are citations being written on this K tag as chapter requires compliance with NFPA 72 the electric code.  What to look for are missing cover plates, wiring not enclosed in boxes, and unlabeled/missing circuit breakers.</a:t>
            </a:r>
          </a:p>
        </p:txBody>
      </p:sp>
      <p:pic>
        <p:nvPicPr>
          <p:cNvPr id="6" name="Picture 5" descr="A wall with a hole in it&#10;&#10;AI-generated content may be incorrect.">
            <a:extLst>
              <a:ext uri="{FF2B5EF4-FFF2-40B4-BE49-F238E27FC236}">
                <a16:creationId xmlns:a16="http://schemas.microsoft.com/office/drawing/2014/main" id="{6BB6F662-9D5C-C142-C50A-887FA116934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3429000"/>
            <a:ext cx="2243959" cy="2243959"/>
          </a:xfrm>
          <a:prstGeom prst="rect">
            <a:avLst/>
          </a:prstGeom>
        </p:spPr>
      </p:pic>
      <p:pic>
        <p:nvPicPr>
          <p:cNvPr id="8" name="Picture 7" descr="A grey box with buttons on it&#10;&#10;AI-generated content may be incorrect.">
            <a:extLst>
              <a:ext uri="{FF2B5EF4-FFF2-40B4-BE49-F238E27FC236}">
                <a16:creationId xmlns:a16="http://schemas.microsoft.com/office/drawing/2014/main" id="{BB5D84B4-75CD-1ACA-DD3D-30DB52F44C7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0455" y="3414602"/>
            <a:ext cx="2272753" cy="2272753"/>
          </a:xfrm>
          <a:prstGeom prst="rect">
            <a:avLst/>
          </a:prstGeom>
        </p:spPr>
      </p:pic>
      <p:pic>
        <p:nvPicPr>
          <p:cNvPr id="10" name="Picture 9" descr="A bunch of wires and pipes&#10;&#10;AI-generated content may be incorrect.">
            <a:extLst>
              <a:ext uri="{FF2B5EF4-FFF2-40B4-BE49-F238E27FC236}">
                <a16:creationId xmlns:a16="http://schemas.microsoft.com/office/drawing/2014/main" id="{AAA14CAF-4EEF-0A58-579B-EF82B80C51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72200" y="3429000"/>
            <a:ext cx="2243959" cy="2243959"/>
          </a:xfrm>
          <a:prstGeom prst="rect">
            <a:avLst/>
          </a:prstGeom>
        </p:spPr>
      </p:pic>
      <p:pic>
        <p:nvPicPr>
          <p:cNvPr id="12" name="Picture 11" descr="A wall with pipes and wires&#10;&#10;AI-generated content may be incorrect.">
            <a:extLst>
              <a:ext uri="{FF2B5EF4-FFF2-40B4-BE49-F238E27FC236}">
                <a16:creationId xmlns:a16="http://schemas.microsoft.com/office/drawing/2014/main" id="{B2629D1E-2961-AFDD-09DA-C7970DF855E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805151" y="3414602"/>
            <a:ext cx="2243959" cy="2243959"/>
          </a:xfrm>
          <a:prstGeom prst="rect">
            <a:avLst/>
          </a:prstGeom>
        </p:spPr>
      </p:pic>
    </p:spTree>
    <p:extLst>
      <p:ext uri="{BB962C8B-B14F-4D97-AF65-F5344CB8AC3E}">
        <p14:creationId xmlns:p14="http://schemas.microsoft.com/office/powerpoint/2010/main" val="17503890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alphaModFix amt="67000"/>
          </a:blip>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1A347-CF41-4075-ACAF-F203F2BC9922}"/>
              </a:ext>
            </a:extLst>
          </p:cNvPr>
          <p:cNvSpPr>
            <a:spLocks noGrp="1"/>
          </p:cNvSpPr>
          <p:nvPr>
            <p:ph type="title"/>
          </p:nvPr>
        </p:nvSpPr>
        <p:spPr>
          <a:xfrm>
            <a:off x="838200" y="365125"/>
            <a:ext cx="10515600" cy="698565"/>
          </a:xfrm>
        </p:spPr>
        <p:txBody>
          <a:bodyPr>
            <a:noAutofit/>
          </a:bodyPr>
          <a:lstStyle/>
          <a:p>
            <a:r>
              <a:rPr lang="en-US" b="1" dirty="0">
                <a:effectLst/>
                <a:latin typeface="Arial" panose="020B0604020202020204" pitchFamily="34" charset="0"/>
                <a:ea typeface="Arial" panose="020B0604020202020204" pitchFamily="34" charset="0"/>
                <a:cs typeface="Arial" panose="020B0604020202020204" pitchFamily="34" charset="0"/>
              </a:rPr>
              <a:t>HEALTH CARE FACILITIES </a:t>
            </a:r>
            <a:br>
              <a:rPr lang="en-US" b="1" dirty="0">
                <a:effectLst/>
                <a:latin typeface="Arial" panose="020B0604020202020204" pitchFamily="34" charset="0"/>
                <a:ea typeface="Arial" panose="020B0604020202020204" pitchFamily="34" charset="0"/>
                <a:cs typeface="Arial" panose="020B0604020202020204" pitchFamily="34" charset="0"/>
              </a:rPr>
            </a:br>
            <a:r>
              <a:rPr lang="en-US" b="1" dirty="0">
                <a:effectLst/>
                <a:latin typeface="Arial" panose="020B0604020202020204" pitchFamily="34" charset="0"/>
                <a:ea typeface="Arial" panose="020B0604020202020204" pitchFamily="34" charset="0"/>
                <a:cs typeface="Arial" panose="020B0604020202020204" pitchFamily="34" charset="0"/>
              </a:rPr>
              <a:t>CODE REQUIREMENTS</a:t>
            </a:r>
            <a:endParaRPr lang="en-US"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E6DC6B1-8D9C-45D8-8309-79967F028C88}"/>
              </a:ext>
            </a:extLst>
          </p:cNvPr>
          <p:cNvSpPr>
            <a:spLocks noGrp="1"/>
          </p:cNvSpPr>
          <p:nvPr>
            <p:ph sz="half" idx="1"/>
          </p:nvPr>
        </p:nvSpPr>
        <p:spPr>
          <a:xfrm>
            <a:off x="838200" y="1510018"/>
            <a:ext cx="5109594" cy="4666945"/>
          </a:xfrm>
        </p:spPr>
        <p:txBody>
          <a:bodyPr>
            <a:normAutofit/>
          </a:bodyPr>
          <a:lstStyle/>
          <a:p>
            <a:pPr marL="0" marR="0" indent="0">
              <a:spcBef>
                <a:spcPts val="290"/>
              </a:spcBef>
              <a:buNone/>
            </a:pPr>
            <a:r>
              <a:rPr lang="en-US" sz="1800" b="1" dirty="0">
                <a:effectLst/>
                <a:latin typeface="Arial" panose="020B0604020202020204" pitchFamily="34" charset="0"/>
                <a:ea typeface="Arial" panose="020B0604020202020204" pitchFamily="34" charset="0"/>
              </a:rPr>
              <a:t>K915-K918 Electrical Systems – Essential Electric System Categories</a:t>
            </a:r>
            <a:endParaRPr lang="en-US" sz="1800" dirty="0">
              <a:effectLst/>
              <a:latin typeface="Arial" panose="020B0604020202020204" pitchFamily="34" charset="0"/>
              <a:ea typeface="Arial" panose="020B0604020202020204" pitchFamily="34" charset="0"/>
            </a:endParaRPr>
          </a:p>
          <a:p>
            <a:pPr marL="0" marR="132080" indent="0">
              <a:spcBef>
                <a:spcPts val="290"/>
              </a:spcBef>
              <a:spcAft>
                <a:spcPts val="0"/>
              </a:spcAft>
              <a:buNone/>
            </a:pPr>
            <a:r>
              <a:rPr lang="en-US" sz="1800" dirty="0"/>
              <a:t>Missing proper documentation for the testing and maintenance of the emergency power distribution and generator.</a:t>
            </a:r>
          </a:p>
          <a:p>
            <a:pPr marL="0" marR="132080" indent="0">
              <a:spcBef>
                <a:spcPts val="290"/>
              </a:spcBef>
              <a:spcAft>
                <a:spcPts val="0"/>
              </a:spcAft>
              <a:buNone/>
            </a:pPr>
            <a:r>
              <a:rPr lang="en-US" sz="1800" dirty="0"/>
              <a:t>Having the wrong type of EES for your resident care level minimum is type II, for life support requires a type III.</a:t>
            </a:r>
          </a:p>
          <a:p>
            <a:pPr marL="0" marR="132080" indent="0">
              <a:spcBef>
                <a:spcPts val="290"/>
              </a:spcBef>
              <a:spcAft>
                <a:spcPts val="0"/>
              </a:spcAft>
              <a:buNone/>
            </a:pPr>
            <a:r>
              <a:rPr lang="en-US" sz="1800" dirty="0"/>
              <a:t>The different type require different separations of loads applied.</a:t>
            </a:r>
          </a:p>
          <a:p>
            <a:pPr marL="0" marR="132080" indent="0">
              <a:spcBef>
                <a:spcPts val="290"/>
              </a:spcBef>
              <a:spcAft>
                <a:spcPts val="0"/>
              </a:spcAft>
              <a:buNone/>
            </a:pPr>
            <a:r>
              <a:rPr lang="en-US" sz="1800" dirty="0"/>
              <a:t>Testing and inspection of the transfer switches.</a:t>
            </a:r>
            <a:br>
              <a:rPr lang="en-US" sz="1800" dirty="0"/>
            </a:br>
            <a:endParaRPr lang="en-US" sz="1800" dirty="0"/>
          </a:p>
        </p:txBody>
      </p:sp>
      <p:sp>
        <p:nvSpPr>
          <p:cNvPr id="4" name="Content Placeholder 3">
            <a:extLst>
              <a:ext uri="{FF2B5EF4-FFF2-40B4-BE49-F238E27FC236}">
                <a16:creationId xmlns:a16="http://schemas.microsoft.com/office/drawing/2014/main" id="{D32DFEEC-6FFE-4670-8B0B-B44DE9840FE2}"/>
              </a:ext>
            </a:extLst>
          </p:cNvPr>
          <p:cNvSpPr>
            <a:spLocks noGrp="1"/>
          </p:cNvSpPr>
          <p:nvPr>
            <p:ph sz="half" idx="2"/>
          </p:nvPr>
        </p:nvSpPr>
        <p:spPr>
          <a:xfrm>
            <a:off x="6172200" y="1184988"/>
            <a:ext cx="5181600" cy="4991975"/>
          </a:xfrm>
        </p:spPr>
        <p:txBody>
          <a:bodyPr>
            <a:normAutofit/>
          </a:bodyPr>
          <a:lstStyle/>
          <a:p>
            <a:endParaRPr lang="en-US" sz="1800" dirty="0"/>
          </a:p>
          <a:p>
            <a:pPr marL="0" indent="0">
              <a:buNone/>
            </a:pPr>
            <a:r>
              <a:rPr lang="en-US" sz="1800" dirty="0"/>
              <a:t>Be sure to have all documentation on hand </a:t>
            </a:r>
            <a:br>
              <a:rPr lang="en-US" sz="1800" dirty="0"/>
            </a:br>
            <a:r>
              <a:rPr lang="en-US" sz="1800" dirty="0"/>
              <a:t>items typically missed are :</a:t>
            </a:r>
            <a:br>
              <a:rPr lang="en-US" sz="1800" dirty="0"/>
            </a:br>
            <a:r>
              <a:rPr lang="en-US" sz="1800" dirty="0"/>
              <a:t>Annual fuel testing</a:t>
            </a:r>
          </a:p>
          <a:p>
            <a:pPr marL="0" indent="0">
              <a:buNone/>
            </a:pPr>
            <a:r>
              <a:rPr lang="en-US" sz="1800" dirty="0"/>
              <a:t>Three Year load test</a:t>
            </a:r>
          </a:p>
          <a:p>
            <a:pPr marL="0" indent="0">
              <a:buNone/>
            </a:pPr>
            <a:r>
              <a:rPr lang="en-US" sz="1800" dirty="0"/>
              <a:t>Annual load bank if required do to loading.</a:t>
            </a:r>
          </a:p>
          <a:p>
            <a:pPr marL="0" indent="0">
              <a:buNone/>
            </a:pPr>
            <a:r>
              <a:rPr lang="en-US" sz="1800" dirty="0"/>
              <a:t>Emergency battery lights in areas of the transfer switches and generator</a:t>
            </a:r>
          </a:p>
          <a:p>
            <a:pPr marL="0" indent="0">
              <a:buNone/>
            </a:pPr>
            <a:r>
              <a:rPr lang="en-US" sz="1800" dirty="0"/>
              <a:t>The separation of Life Safety and Critical Systems in the emergency distribution power.</a:t>
            </a:r>
            <a:br>
              <a:rPr lang="en-US" sz="1800" dirty="0"/>
            </a:br>
            <a:r>
              <a:rPr lang="en-US" sz="1800" dirty="0"/>
              <a:t>Time clocks are not critical as far as this goes although telephones are.</a:t>
            </a:r>
          </a:p>
        </p:txBody>
      </p:sp>
      <p:pic>
        <p:nvPicPr>
          <p:cNvPr id="6" name="Picture 5" descr="A close up of a fuse box&#10;&#10;AI-generated content may be incorrect.">
            <a:extLst>
              <a:ext uri="{FF2B5EF4-FFF2-40B4-BE49-F238E27FC236}">
                <a16:creationId xmlns:a16="http://schemas.microsoft.com/office/drawing/2014/main" id="{AAFF5BCA-CA2D-A806-8BB3-D0ACC2C509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303" y="4676250"/>
            <a:ext cx="1947041" cy="1947041"/>
          </a:xfrm>
          <a:prstGeom prst="rect">
            <a:avLst/>
          </a:prstGeom>
        </p:spPr>
      </p:pic>
      <p:pic>
        <p:nvPicPr>
          <p:cNvPr id="8" name="Picture 7" descr="A metal box with a door open&#10;&#10;AI-generated content may be incorrect.">
            <a:extLst>
              <a:ext uri="{FF2B5EF4-FFF2-40B4-BE49-F238E27FC236}">
                <a16:creationId xmlns:a16="http://schemas.microsoft.com/office/drawing/2014/main" id="{97A9FF1B-449E-9BBD-7368-54E46A5836C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44462" y="4676250"/>
            <a:ext cx="1947041" cy="1947041"/>
          </a:xfrm>
          <a:prstGeom prst="rect">
            <a:avLst/>
          </a:prstGeom>
        </p:spPr>
      </p:pic>
    </p:spTree>
    <p:extLst>
      <p:ext uri="{BB962C8B-B14F-4D97-AF65-F5344CB8AC3E}">
        <p14:creationId xmlns:p14="http://schemas.microsoft.com/office/powerpoint/2010/main" val="11134229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73A25D70-4A55-4F72-B9C5-A69CDBF4D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4957100-6D8B-4161-9F2F-C0A949EC84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1" name="Rectangle 10">
            <a:extLst>
              <a:ext uri="{FF2B5EF4-FFF2-40B4-BE49-F238E27FC236}">
                <a16:creationId xmlns:a16="http://schemas.microsoft.com/office/drawing/2014/main" id="{0BD8B065-EE51-4AE2-A94C-86249998FD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EDB9D79-8896-8A48-A85B-071B5387F278}"/>
              </a:ext>
            </a:extLst>
          </p:cNvPr>
          <p:cNvSpPr>
            <a:spLocks noGrp="1"/>
          </p:cNvSpPr>
          <p:nvPr>
            <p:ph type="title"/>
          </p:nvPr>
        </p:nvSpPr>
        <p:spPr>
          <a:xfrm>
            <a:off x="1338943" y="435051"/>
            <a:ext cx="9884227" cy="970353"/>
          </a:xfrm>
        </p:spPr>
        <p:txBody>
          <a:bodyPr vert="horz" lIns="91440" tIns="45720" rIns="91440" bIns="45720" rtlCol="0" anchor="b">
            <a:normAutofit/>
          </a:bodyPr>
          <a:lstStyle/>
          <a:p>
            <a:pPr algn="ctr"/>
            <a:r>
              <a:rPr lang="en-US" sz="4000" kern="1200" dirty="0">
                <a:solidFill>
                  <a:schemeClr val="tx2"/>
                </a:solidFill>
                <a:latin typeface="+mj-lt"/>
                <a:ea typeface="+mj-ea"/>
                <a:cs typeface="+mj-cs"/>
              </a:rPr>
              <a:t>Low Hanging Fruit K921 K923</a:t>
            </a:r>
          </a:p>
        </p:txBody>
      </p:sp>
      <p:grpSp>
        <p:nvGrpSpPr>
          <p:cNvPr id="13" name="Group 12">
            <a:extLst>
              <a:ext uri="{FF2B5EF4-FFF2-40B4-BE49-F238E27FC236}">
                <a16:creationId xmlns:a16="http://schemas.microsoft.com/office/drawing/2014/main" id="{18999293-B054-4B57-A26F-D04C2BB113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43336"/>
            <a:ext cx="5163047" cy="2657478"/>
            <a:chOff x="6867015" y="-1"/>
            <a:chExt cx="5324985" cy="3251912"/>
          </a:xfrm>
          <a:solidFill>
            <a:schemeClr val="bg1">
              <a:alpha val="30000"/>
            </a:schemeClr>
          </a:solidFill>
        </p:grpSpPr>
        <p:sp>
          <p:nvSpPr>
            <p:cNvPr id="14" name="Freeform: Shape 13">
              <a:extLst>
                <a:ext uri="{FF2B5EF4-FFF2-40B4-BE49-F238E27FC236}">
                  <a16:creationId xmlns:a16="http://schemas.microsoft.com/office/drawing/2014/main" id="{5E505D8A-F41A-450D-A648-E77DF6B8D8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E2BD6DCE-6A81-4F34-9958-67B578EA16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5C462BE8-CD72-48CF-8A7B-C716D2B99E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1C2CDB70-40F1-4D00-8F17-A532E732EB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9" name="Group 18">
            <a:extLst>
              <a:ext uri="{FF2B5EF4-FFF2-40B4-BE49-F238E27FC236}">
                <a16:creationId xmlns:a16="http://schemas.microsoft.com/office/drawing/2014/main" id="{761945C4-D997-42F3-B59A-984CF006671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20" name="Freeform: Shape 19">
              <a:extLst>
                <a:ext uri="{FF2B5EF4-FFF2-40B4-BE49-F238E27FC236}">
                  <a16:creationId xmlns:a16="http://schemas.microsoft.com/office/drawing/2014/main" id="{4651FE4A-9487-43BE-A388-134535743B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F44B0EF3-9992-4B95-8A43-6206B3FC3F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041B1C1F-C2FE-4C47-9D74-ADB9B53F4B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3" name="Freeform: Shape 22">
              <a:extLst>
                <a:ext uri="{FF2B5EF4-FFF2-40B4-BE49-F238E27FC236}">
                  <a16:creationId xmlns:a16="http://schemas.microsoft.com/office/drawing/2014/main" id="{1048177B-A49E-4E24-9007-07A0EDD6A2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4" name="TextBox 3">
            <a:extLst>
              <a:ext uri="{FF2B5EF4-FFF2-40B4-BE49-F238E27FC236}">
                <a16:creationId xmlns:a16="http://schemas.microsoft.com/office/drawing/2014/main" id="{8A24FC99-D8F9-194B-5ACE-B8EC0948E0D8}"/>
              </a:ext>
            </a:extLst>
          </p:cNvPr>
          <p:cNvSpPr txBox="1"/>
          <p:nvPr/>
        </p:nvSpPr>
        <p:spPr>
          <a:xfrm>
            <a:off x="1012372" y="1785257"/>
            <a:ext cx="4582885" cy="2585323"/>
          </a:xfrm>
          <a:prstGeom prst="rect">
            <a:avLst/>
          </a:prstGeom>
          <a:noFill/>
        </p:spPr>
        <p:txBody>
          <a:bodyPr wrap="square" rtlCol="0">
            <a:spAutoFit/>
          </a:bodyPr>
          <a:lstStyle/>
          <a:p>
            <a:r>
              <a:rPr lang="en-US" dirty="0"/>
              <a:t>K921 PCREE Patient Care Electric Equipment</a:t>
            </a:r>
          </a:p>
          <a:p>
            <a:endParaRPr lang="en-US" dirty="0"/>
          </a:p>
          <a:p>
            <a:r>
              <a:rPr lang="en-US" dirty="0"/>
              <a:t>The required electrical inspections are completed .</a:t>
            </a:r>
          </a:p>
          <a:p>
            <a:r>
              <a:rPr lang="en-US" dirty="0"/>
              <a:t>There needs to be manuals for all the equipment readily available.</a:t>
            </a:r>
          </a:p>
          <a:p>
            <a:r>
              <a:rPr lang="en-US" dirty="0"/>
              <a:t>Maintenance is not just the annual test but in accordance with manufacturer.</a:t>
            </a:r>
          </a:p>
          <a:p>
            <a:endParaRPr lang="en-US" dirty="0"/>
          </a:p>
        </p:txBody>
      </p:sp>
      <p:sp>
        <p:nvSpPr>
          <p:cNvPr id="5" name="TextBox 4">
            <a:extLst>
              <a:ext uri="{FF2B5EF4-FFF2-40B4-BE49-F238E27FC236}">
                <a16:creationId xmlns:a16="http://schemas.microsoft.com/office/drawing/2014/main" id="{2AC95C5E-6AA5-AACE-C1BC-DF86E9232665}"/>
              </a:ext>
            </a:extLst>
          </p:cNvPr>
          <p:cNvSpPr txBox="1"/>
          <p:nvPr/>
        </p:nvSpPr>
        <p:spPr>
          <a:xfrm>
            <a:off x="6225202" y="2010946"/>
            <a:ext cx="5638800" cy="1200329"/>
          </a:xfrm>
          <a:prstGeom prst="rect">
            <a:avLst/>
          </a:prstGeom>
          <a:noFill/>
        </p:spPr>
        <p:txBody>
          <a:bodyPr wrap="square" rtlCol="0">
            <a:spAutoFit/>
          </a:bodyPr>
          <a:lstStyle/>
          <a:p>
            <a:r>
              <a:rPr lang="en-US" dirty="0"/>
              <a:t>K 923 Oxygen storage and use.</a:t>
            </a:r>
          </a:p>
          <a:p>
            <a:r>
              <a:rPr lang="en-US" dirty="0"/>
              <a:t>Appropriate for the area size and cubic feet stored are related.</a:t>
            </a:r>
          </a:p>
          <a:p>
            <a:r>
              <a:rPr lang="en-US" dirty="0"/>
              <a:t>Proper ventilation and electric.</a:t>
            </a:r>
          </a:p>
        </p:txBody>
      </p:sp>
      <p:pic>
        <p:nvPicPr>
          <p:cNvPr id="8" name="Picture 7" descr="A cart full of oxygen tanks&#10;&#10;AI-generated content may be incorrect.">
            <a:extLst>
              <a:ext uri="{FF2B5EF4-FFF2-40B4-BE49-F238E27FC236}">
                <a16:creationId xmlns:a16="http://schemas.microsoft.com/office/drawing/2014/main" id="{8E9F4BB8-9F26-1842-8264-470D24A2FB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225202" y="3433831"/>
            <a:ext cx="2209800" cy="2209800"/>
          </a:xfrm>
          <a:prstGeom prst="rect">
            <a:avLst/>
          </a:prstGeom>
        </p:spPr>
      </p:pic>
      <p:pic>
        <p:nvPicPr>
          <p:cNvPr id="12" name="Picture 11" descr="A group of oxygen tanks in a room&#10;&#10;AI-generated content may be incorrect.">
            <a:extLst>
              <a:ext uri="{FF2B5EF4-FFF2-40B4-BE49-F238E27FC236}">
                <a16:creationId xmlns:a16="http://schemas.microsoft.com/office/drawing/2014/main" id="{B9AE392A-39EC-F794-8D20-13292089455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13369" y="3400887"/>
            <a:ext cx="2209801" cy="2209801"/>
          </a:xfrm>
          <a:prstGeom prst="rect">
            <a:avLst/>
          </a:prstGeom>
        </p:spPr>
      </p:pic>
    </p:spTree>
    <p:extLst>
      <p:ext uri="{BB962C8B-B14F-4D97-AF65-F5344CB8AC3E}">
        <p14:creationId xmlns:p14="http://schemas.microsoft.com/office/powerpoint/2010/main" val="1159980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67000"/>
            <a:lum/>
            <a:extLst>
              <a:ext uri="{837473B0-CC2E-450A-ABE3-18F120FF3D39}">
                <a1611:picAttrSrcUrl xmlns:a1611="http://schemas.microsoft.com/office/drawing/2016/11/main" r:id="rId3"/>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7DCEFA-D208-4E8C-92F1-85FD21C9AE43}"/>
              </a:ext>
            </a:extLst>
          </p:cNvPr>
          <p:cNvSpPr>
            <a:spLocks noGrp="1"/>
          </p:cNvSpPr>
          <p:nvPr>
            <p:ph type="title"/>
          </p:nvPr>
        </p:nvSpPr>
        <p:spPr/>
        <p:txBody>
          <a:bodyPr/>
          <a:lstStyle/>
          <a:p>
            <a:r>
              <a:rPr lang="en-US" dirty="0">
                <a:latin typeface="Britannic Bold" panose="020B0903060703020204" pitchFamily="34" charset="0"/>
              </a:rPr>
              <a:t>Thank you</a:t>
            </a:r>
          </a:p>
        </p:txBody>
      </p:sp>
      <p:sp>
        <p:nvSpPr>
          <p:cNvPr id="3" name="Content Placeholder 2">
            <a:extLst>
              <a:ext uri="{FF2B5EF4-FFF2-40B4-BE49-F238E27FC236}">
                <a16:creationId xmlns:a16="http://schemas.microsoft.com/office/drawing/2014/main" id="{A02D9B51-163F-438E-8A9C-7E21DC52BC02}"/>
              </a:ext>
            </a:extLst>
          </p:cNvPr>
          <p:cNvSpPr>
            <a:spLocks noGrp="1"/>
          </p:cNvSpPr>
          <p:nvPr>
            <p:ph idx="1"/>
          </p:nvPr>
        </p:nvSpPr>
        <p:spPr/>
        <p:txBody>
          <a:bodyPr/>
          <a:lstStyle/>
          <a:p>
            <a:pPr marL="0" indent="0">
              <a:buNone/>
            </a:pPr>
            <a:r>
              <a:rPr lang="en-US" dirty="0"/>
              <a:t>Questions ?</a:t>
            </a:r>
          </a:p>
        </p:txBody>
      </p:sp>
      <p:sp>
        <p:nvSpPr>
          <p:cNvPr id="4" name="TextBox 3">
            <a:extLst>
              <a:ext uri="{FF2B5EF4-FFF2-40B4-BE49-F238E27FC236}">
                <a16:creationId xmlns:a16="http://schemas.microsoft.com/office/drawing/2014/main" id="{B694108F-D63F-D8A5-BB82-3BEDBDA5E51D}"/>
              </a:ext>
            </a:extLst>
          </p:cNvPr>
          <p:cNvSpPr txBox="1"/>
          <p:nvPr/>
        </p:nvSpPr>
        <p:spPr>
          <a:xfrm>
            <a:off x="8186245" y="5377618"/>
            <a:ext cx="3657600" cy="1200329"/>
          </a:xfrm>
          <a:prstGeom prst="rect">
            <a:avLst/>
          </a:prstGeom>
          <a:noFill/>
        </p:spPr>
        <p:txBody>
          <a:bodyPr wrap="square" rtlCol="0">
            <a:spAutoFit/>
          </a:bodyPr>
          <a:lstStyle/>
          <a:p>
            <a:r>
              <a:rPr lang="en-US" dirty="0"/>
              <a:t>John F Kerney</a:t>
            </a:r>
          </a:p>
          <a:p>
            <a:r>
              <a:rPr lang="en-US" dirty="0"/>
              <a:t>JFK  Safety Consultants </a:t>
            </a:r>
          </a:p>
          <a:p>
            <a:r>
              <a:rPr lang="en-US" dirty="0"/>
              <a:t>GNYHCFA</a:t>
            </a:r>
            <a:br>
              <a:rPr lang="en-US" dirty="0"/>
            </a:br>
            <a:r>
              <a:rPr lang="en-US" dirty="0"/>
              <a:t>Ridgefieldjfk@aol.com</a:t>
            </a:r>
          </a:p>
        </p:txBody>
      </p:sp>
    </p:spTree>
    <p:extLst>
      <p:ext uri="{BB962C8B-B14F-4D97-AF65-F5344CB8AC3E}">
        <p14:creationId xmlns:p14="http://schemas.microsoft.com/office/powerpoint/2010/main" val="23359937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TotalTime>
  <Words>1346</Words>
  <Application>Microsoft Office PowerPoint</Application>
  <PresentationFormat>Widescreen</PresentationFormat>
  <Paragraphs>113</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Britannic Bold</vt:lpstr>
      <vt:lpstr>Calibri</vt:lpstr>
      <vt:lpstr>Calibri Light</vt:lpstr>
      <vt:lpstr>Times New Roman</vt:lpstr>
      <vt:lpstr>Office Theme</vt:lpstr>
      <vt:lpstr>So That’s What They’re Looking for…</vt:lpstr>
      <vt:lpstr>Agenda  </vt:lpstr>
      <vt:lpstr>Recent K-Tag Citations During Survey</vt:lpstr>
      <vt:lpstr>Recent K-Tag Citations During Survey</vt:lpstr>
      <vt:lpstr>Recent K-Tag Citations During Survey</vt:lpstr>
      <vt:lpstr>Recent K-Tag Citations During Survey</vt:lpstr>
      <vt:lpstr>Areas of Fire Protection</vt:lpstr>
      <vt:lpstr>Areas of Fire Protection</vt:lpstr>
      <vt:lpstr>Areas of Fire Protection</vt:lpstr>
      <vt:lpstr>Areas of Fire Protection</vt:lpstr>
      <vt:lpstr>Operating Features</vt:lpstr>
      <vt:lpstr>HEALTH CARE FACILITIES  CODE REQUIREMENTS</vt:lpstr>
      <vt:lpstr>HEALTH CARE FACILITIES  CODE REQUIREMENTS</vt:lpstr>
      <vt:lpstr>HEALTH CARE FACILITIES  CODE REQUIREMENTS</vt:lpstr>
      <vt:lpstr>Low Hanging Fruit K921 K923</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 That’s What They are Looking for</dc:title>
  <dc:creator>John Kerney</dc:creator>
  <cp:lastModifiedBy>John Kerney</cp:lastModifiedBy>
  <cp:revision>5</cp:revision>
  <dcterms:created xsi:type="dcterms:W3CDTF">2022-03-23T13:29:43Z</dcterms:created>
  <dcterms:modified xsi:type="dcterms:W3CDTF">2025-03-12T01:43:00Z</dcterms:modified>
</cp:coreProperties>
</file>